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2" r:id="rId3"/>
    <p:sldId id="257" r:id="rId4"/>
    <p:sldId id="260" r:id="rId5"/>
    <p:sldId id="261" r:id="rId6"/>
    <p:sldId id="259" r:id="rId7"/>
    <p:sldId id="262" r:id="rId8"/>
    <p:sldId id="263" r:id="rId9"/>
    <p:sldId id="265" r:id="rId10"/>
    <p:sldId id="264" r:id="rId11"/>
    <p:sldId id="269" r:id="rId12"/>
    <p:sldId id="270" r:id="rId13"/>
    <p:sldId id="266" r:id="rId14"/>
    <p:sldId id="267" r:id="rId15"/>
    <p:sldId id="268"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F89AA11-EA72-4DE9-8234-253E8B5AE542}" type="datetimeFigureOut">
              <a:rPr lang="ru-RU" smtClean="0"/>
              <a:t>15.05.2018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294809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89AA11-EA72-4DE9-8234-253E8B5AE542}" type="datetimeFigureOut">
              <a:rPr lang="ru-RU" smtClean="0"/>
              <a:t>15.05.2018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417826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89AA11-EA72-4DE9-8234-253E8B5AE542}" type="datetimeFigureOut">
              <a:rPr lang="ru-RU" smtClean="0"/>
              <a:t>15.05.2018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84812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89AA11-EA72-4DE9-8234-253E8B5AE542}" type="datetimeFigureOut">
              <a:rPr lang="ru-RU" smtClean="0"/>
              <a:t>15.05.2018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130227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89AA11-EA72-4DE9-8234-253E8B5AE542}" type="datetimeFigureOut">
              <a:rPr lang="ru-RU" smtClean="0"/>
              <a:t>15.05.2018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231578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F89AA11-EA72-4DE9-8234-253E8B5AE542}" type="datetimeFigureOut">
              <a:rPr lang="ru-RU" smtClean="0"/>
              <a:t>15.05.2018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27436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F89AA11-EA72-4DE9-8234-253E8B5AE542}" type="datetimeFigureOut">
              <a:rPr lang="ru-RU" smtClean="0"/>
              <a:t>15.05.2018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60644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F89AA11-EA72-4DE9-8234-253E8B5AE542}" type="datetimeFigureOut">
              <a:rPr lang="ru-RU" smtClean="0"/>
              <a:t>15.05.2018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4753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89AA11-EA72-4DE9-8234-253E8B5AE542}" type="datetimeFigureOut">
              <a:rPr lang="ru-RU" smtClean="0"/>
              <a:t>15.05.2018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124405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89AA11-EA72-4DE9-8234-253E8B5AE542}" type="datetimeFigureOut">
              <a:rPr lang="ru-RU" smtClean="0"/>
              <a:t>15.05.2018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216172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89AA11-EA72-4DE9-8234-253E8B5AE542}" type="datetimeFigureOut">
              <a:rPr lang="ru-RU" smtClean="0"/>
              <a:t>15.05.2018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86C9D-08DA-4ADB-880B-428BD299673A}" type="slidenum">
              <a:rPr lang="ru-RU" smtClean="0"/>
              <a:t>‹#›</a:t>
            </a:fld>
            <a:endParaRPr lang="ru-RU"/>
          </a:p>
        </p:txBody>
      </p:sp>
    </p:spTree>
    <p:extLst>
      <p:ext uri="{BB962C8B-B14F-4D97-AF65-F5344CB8AC3E}">
        <p14:creationId xmlns:p14="http://schemas.microsoft.com/office/powerpoint/2010/main" val="285990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9AA11-EA72-4DE9-8234-253E8B5AE542}" type="datetimeFigureOut">
              <a:rPr lang="ru-RU" smtClean="0"/>
              <a:t>15.05.2018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86C9D-08DA-4ADB-880B-428BD299673A}" type="slidenum">
              <a:rPr lang="ru-RU" smtClean="0"/>
              <a:t>‹#›</a:t>
            </a:fld>
            <a:endParaRPr lang="ru-RU"/>
          </a:p>
        </p:txBody>
      </p:sp>
    </p:spTree>
    <p:extLst>
      <p:ext uri="{BB962C8B-B14F-4D97-AF65-F5344CB8AC3E}">
        <p14:creationId xmlns:p14="http://schemas.microsoft.com/office/powerpoint/2010/main" val="56857697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alternativa-mc.ru/insult" TargetMode="External"/><Relationship Id="rId3" Type="http://schemas.openxmlformats.org/officeDocument/2006/relationships/hyperlink" Target="http://alternativa-mc.ru/yazvennaya" TargetMode="External"/><Relationship Id="rId7" Type="http://schemas.openxmlformats.org/officeDocument/2006/relationships/hyperlink" Target="http://alternativa-mc.ru/inf" TargetMode="External"/><Relationship Id="rId2" Type="http://schemas.openxmlformats.org/officeDocument/2006/relationships/hyperlink" Target="http://alternativa-mc.ru/impo" TargetMode="External"/><Relationship Id="rId1" Type="http://schemas.openxmlformats.org/officeDocument/2006/relationships/slideLayout" Target="../slideLayouts/slideLayout2.xml"/><Relationship Id="rId6" Type="http://schemas.openxmlformats.org/officeDocument/2006/relationships/hyperlink" Target="http://alternativa-mc.ru/ozhireniye" TargetMode="External"/><Relationship Id="rId5" Type="http://schemas.openxmlformats.org/officeDocument/2006/relationships/hyperlink" Target="http://alternativa-mc.ru/tromboflebit" TargetMode="External"/><Relationship Id="rId4" Type="http://schemas.openxmlformats.org/officeDocument/2006/relationships/hyperlink" Target="http://alternativa-mc.ru/a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470025"/>
          </a:xfrm>
        </p:spPr>
        <p:txBody>
          <a:bodyPr>
            <a:normAutofit fontScale="90000"/>
          </a:bodyPr>
          <a:lstStyle/>
          <a:p>
            <a:r>
              <a:rPr lang="ru-RU" sz="2200" dirty="0" smtClean="0">
                <a:effectLst/>
              </a:rPr>
              <a:t>Муниципальное бюджетное общеобразовательное учреждение</a:t>
            </a:r>
            <a:br>
              <a:rPr lang="ru-RU" sz="2200" dirty="0" smtClean="0">
                <a:effectLst/>
              </a:rPr>
            </a:br>
            <a:r>
              <a:rPr lang="ru-RU" sz="2200" dirty="0" smtClean="0">
                <a:effectLst/>
              </a:rPr>
              <a:t>«Средняя общеобразовательная школа № 87» </a:t>
            </a:r>
            <a:r>
              <a:rPr lang="ru-RU" dirty="0" smtClean="0"/>
              <a:t/>
            </a:r>
            <a:br>
              <a:rPr lang="ru-RU" dirty="0" smtClean="0"/>
            </a:br>
            <a:endParaRPr lang="ru-RU" dirty="0"/>
          </a:p>
        </p:txBody>
      </p:sp>
      <p:sp>
        <p:nvSpPr>
          <p:cNvPr id="3" name="Подзаголовок 2"/>
          <p:cNvSpPr>
            <a:spLocks noGrp="1"/>
          </p:cNvSpPr>
          <p:nvPr>
            <p:ph type="subTitle" idx="1"/>
          </p:nvPr>
        </p:nvSpPr>
        <p:spPr>
          <a:xfrm>
            <a:off x="4139952" y="4653136"/>
            <a:ext cx="4744616" cy="1752600"/>
          </a:xfrm>
        </p:spPr>
        <p:txBody>
          <a:bodyPr>
            <a:normAutofit/>
          </a:bodyPr>
          <a:lstStyle/>
          <a:p>
            <a:r>
              <a:rPr lang="ru-RU" sz="2100" dirty="0" smtClean="0">
                <a:solidFill>
                  <a:schemeClr val="tx1"/>
                </a:solidFill>
              </a:rPr>
              <a:t>Никифоров Владимир Владимирович</a:t>
            </a:r>
          </a:p>
          <a:p>
            <a:r>
              <a:rPr lang="ru-RU" sz="2100" dirty="0" smtClean="0">
                <a:solidFill>
                  <a:schemeClr val="tx1"/>
                </a:solidFill>
              </a:rPr>
              <a:t>Руководитель</a:t>
            </a:r>
            <a:r>
              <a:rPr lang="ru-RU" sz="2100" dirty="0" smtClean="0">
                <a:solidFill>
                  <a:schemeClr val="tx1"/>
                </a:solidFill>
              </a:rPr>
              <a:t>: Зуева Дина Геннадьевна</a:t>
            </a:r>
          </a:p>
          <a:p>
            <a:endParaRPr lang="ru-RU" dirty="0"/>
          </a:p>
        </p:txBody>
      </p:sp>
      <p:sp>
        <p:nvSpPr>
          <p:cNvPr id="4" name="TextBox 3"/>
          <p:cNvSpPr txBox="1"/>
          <p:nvPr/>
        </p:nvSpPr>
        <p:spPr>
          <a:xfrm>
            <a:off x="1835696" y="2725468"/>
            <a:ext cx="5828840" cy="830997"/>
          </a:xfrm>
          <a:prstGeom prst="rect">
            <a:avLst/>
          </a:prstGeom>
          <a:noFill/>
        </p:spPr>
        <p:txBody>
          <a:bodyPr wrap="none" rtlCol="0">
            <a:spAutoFit/>
          </a:bodyPr>
          <a:lstStyle/>
          <a:p>
            <a:r>
              <a:rPr lang="ru-RU" sz="4800" dirty="0" smtClean="0"/>
              <a:t>Правильное питание.</a:t>
            </a:r>
            <a:endParaRPr lang="ru-RU" sz="4800" dirty="0"/>
          </a:p>
        </p:txBody>
      </p:sp>
    </p:spTree>
    <p:extLst>
      <p:ext uri="{BB962C8B-B14F-4D97-AF65-F5344CB8AC3E}">
        <p14:creationId xmlns:p14="http://schemas.microsoft.com/office/powerpoint/2010/main" val="344404720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pPr fontAlgn="base"/>
            <a:r>
              <a:rPr lang="ru-RU" sz="2000" cap="all" dirty="0"/>
              <a:t/>
            </a:r>
            <a:br>
              <a:rPr lang="ru-RU" sz="2000" cap="all" dirty="0"/>
            </a:br>
            <a:r>
              <a:rPr lang="ru-RU" sz="2200" b="1" dirty="0"/>
              <a:t>Углеводы</a:t>
            </a:r>
            <a:r>
              <a:rPr lang="ru-RU" sz="2200" dirty="0"/>
              <a:t> являются одним из трех </a:t>
            </a:r>
            <a:r>
              <a:rPr lang="ru-RU" sz="2200" dirty="0" err="1"/>
              <a:t>макронутриентов</a:t>
            </a:r>
            <a:r>
              <a:rPr lang="ru-RU" sz="2200" dirty="0"/>
              <a:t> и представляют собой органические соединения сахаридов. Это наиболее доступный источник энергии, необходимый для всех видов жизнедеятельности: функционирования нервной системы, пищеварения, обеспечения двигательной активности и многого другого</a:t>
            </a:r>
            <a:r>
              <a:rPr lang="ru-RU" sz="2200" dirty="0" smtClean="0"/>
              <a:t>.</a:t>
            </a:r>
            <a:r>
              <a:rPr lang="ru-RU" sz="1800" b="1" dirty="0"/>
              <a:t> </a:t>
            </a:r>
            <a:br>
              <a:rPr lang="ru-RU" sz="1800" b="1" dirty="0"/>
            </a:br>
            <a:r>
              <a:rPr lang="ru-RU" sz="2000" b="1" dirty="0"/>
              <a:t>Норма потребления углеводов</a:t>
            </a:r>
            <a:r>
              <a:rPr lang="ru-RU" sz="2000" dirty="0"/>
              <a:t> составляет 400(300) – 500 г в сутки в зависимости от степени физической активности.</a:t>
            </a:r>
            <a:br>
              <a:rPr lang="ru-RU" sz="2000" dirty="0"/>
            </a:br>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002536"/>
            <a:ext cx="7848872" cy="4738832"/>
          </a:xfrm>
          <a:prstGeom prst="rect">
            <a:avLst/>
          </a:prstGeom>
        </p:spPr>
      </p:pic>
    </p:spTree>
    <p:extLst>
      <p:ext uri="{BB962C8B-B14F-4D97-AF65-F5344CB8AC3E}">
        <p14:creationId xmlns:p14="http://schemas.microsoft.com/office/powerpoint/2010/main" val="2146863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420888"/>
            <a:ext cx="8229600" cy="1143000"/>
          </a:xfrm>
        </p:spPr>
        <p:txBody>
          <a:bodyPr>
            <a:normAutofit/>
          </a:bodyPr>
          <a:lstStyle/>
          <a:p>
            <a:r>
              <a:rPr lang="ru-RU" sz="2000" dirty="0"/>
              <a:t/>
            </a:r>
            <a:br>
              <a:rPr lang="ru-RU" sz="2000" dirty="0"/>
            </a:br>
            <a:endParaRPr lang="ru-RU" sz="2000" dirty="0"/>
          </a:p>
        </p:txBody>
      </p:sp>
      <p:sp>
        <p:nvSpPr>
          <p:cNvPr id="5" name="Прямоугольник 4"/>
          <p:cNvSpPr/>
          <p:nvPr/>
        </p:nvSpPr>
        <p:spPr>
          <a:xfrm>
            <a:off x="467544" y="260648"/>
            <a:ext cx="6624736" cy="2000548"/>
          </a:xfrm>
          <a:prstGeom prst="rect">
            <a:avLst/>
          </a:prstGeom>
        </p:spPr>
        <p:txBody>
          <a:bodyPr wrap="square">
            <a:spAutoFit/>
          </a:bodyPr>
          <a:lstStyle/>
          <a:p>
            <a:r>
              <a:rPr lang="ru-RU" sz="2200" dirty="0">
                <a:solidFill>
                  <a:prstClr val="black"/>
                </a:solidFill>
                <a:ea typeface="+mj-ea"/>
                <a:cs typeface="+mj-cs"/>
              </a:rPr>
              <a:t> </a:t>
            </a:r>
            <a:r>
              <a:rPr lang="ru-RU" sz="2400" dirty="0">
                <a:solidFill>
                  <a:prstClr val="black"/>
                </a:solidFill>
                <a:ea typeface="+mj-ea"/>
                <a:cs typeface="+mj-cs"/>
              </a:rPr>
              <a:t>Витамины</a:t>
            </a:r>
            <a:r>
              <a:rPr lang="ru-RU" sz="2000" dirty="0">
                <a:solidFill>
                  <a:prstClr val="black"/>
                </a:solidFill>
                <a:ea typeface="+mj-ea"/>
                <a:cs typeface="+mj-cs"/>
              </a:rPr>
              <a:t> – это вещества самой разнообразной природы происхождения, которые необходимы для полноценного развития и функционирования человеческого организма, потому что по своей сущности и выполняемым задачам являются активаторами многих процессов жизнедеятельности. </a:t>
            </a:r>
            <a:endParaRPr lang="ru-RU" sz="20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780928"/>
            <a:ext cx="4824536" cy="3816424"/>
          </a:xfrm>
          <a:prstGeom prst="rect">
            <a:avLst/>
          </a:prstGeom>
        </p:spPr>
      </p:pic>
    </p:spTree>
    <p:extLst>
      <p:ext uri="{BB962C8B-B14F-4D97-AF65-F5344CB8AC3E}">
        <p14:creationId xmlns:p14="http://schemas.microsoft.com/office/powerpoint/2010/main" val="240225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836712"/>
            <a:ext cx="8229600" cy="1143000"/>
          </a:xfrm>
        </p:spPr>
        <p:txBody>
          <a:bodyPr>
            <a:normAutofit fontScale="90000"/>
          </a:bodyPr>
          <a:lstStyle/>
          <a:p>
            <a:pPr algn="l"/>
            <a:r>
              <a:rPr lang="ru-RU" sz="2000" dirty="0">
                <a:solidFill>
                  <a:prstClr val="black"/>
                </a:solidFill>
              </a:rPr>
              <a:t>Важность воздействия витаминов на человеческий организм и их польза прекрасно иллюстрируется тем, что не существует ни одной системы жизнедеятельности, ни одного протекающего процесса, которые бы могли функционировать без влияния витаминов.</a:t>
            </a:r>
            <a:br>
              <a:rPr lang="ru-RU" sz="2000" dirty="0">
                <a:solidFill>
                  <a:prstClr val="black"/>
                </a:solidFill>
              </a:rPr>
            </a:br>
            <a:r>
              <a:rPr lang="ru-RU" sz="2000" dirty="0">
                <a:solidFill>
                  <a:prstClr val="black"/>
                </a:solidFill>
              </a:rPr>
              <a:t>Отсутствие или нехватка достаточного количества витаминов может иметь нежелательные для здоровья последствия. Существует даже понятие авитаминоза, так называется состояние недостаточного количества необходимых веществ, проявляющееся различными симптомами.</a:t>
            </a:r>
            <a:r>
              <a:rPr lang="ru-RU" sz="2000" dirty="0" smtClean="0"/>
              <a:t/>
            </a:r>
            <a:br>
              <a:rPr lang="ru-RU" sz="2000" dirty="0" smtClean="0"/>
            </a:br>
            <a:endParaRPr lang="ru-RU" sz="20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9082" y="2852936"/>
            <a:ext cx="5715000" cy="2524125"/>
          </a:xfrm>
          <a:prstGeom prst="rect">
            <a:avLst/>
          </a:prstGeom>
        </p:spPr>
      </p:pic>
    </p:spTree>
    <p:extLst>
      <p:ext uri="{BB962C8B-B14F-4D97-AF65-F5344CB8AC3E}">
        <p14:creationId xmlns:p14="http://schemas.microsoft.com/office/powerpoint/2010/main" val="4079941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ru-RU" sz="2400" dirty="0"/>
              <a:t>Заболевания связанные с неправильным </a:t>
            </a:r>
            <a:r>
              <a:rPr lang="ru-RU" sz="2400" dirty="0" smtClean="0"/>
              <a:t>питанием.</a:t>
            </a:r>
            <a:endParaRPr lang="ru-RU" sz="2400" dirty="0"/>
          </a:p>
        </p:txBody>
      </p:sp>
      <p:sp>
        <p:nvSpPr>
          <p:cNvPr id="3" name="Объект 2"/>
          <p:cNvSpPr>
            <a:spLocks noGrp="1"/>
          </p:cNvSpPr>
          <p:nvPr>
            <p:ph idx="1"/>
          </p:nvPr>
        </p:nvSpPr>
        <p:spPr>
          <a:xfrm>
            <a:off x="251520" y="908720"/>
            <a:ext cx="8229600" cy="4525963"/>
          </a:xfrm>
        </p:spPr>
        <p:txBody>
          <a:bodyPr>
            <a:normAutofit/>
          </a:bodyPr>
          <a:lstStyle/>
          <a:p>
            <a:r>
              <a:rPr lang="ru-RU" sz="2000" dirty="0"/>
              <a:t>1. Ожирение</a:t>
            </a:r>
            <a:r>
              <a:rPr lang="ru-RU" sz="2000" dirty="0" smtClean="0"/>
              <a:t>.</a:t>
            </a:r>
          </a:p>
          <a:p>
            <a:r>
              <a:rPr lang="ru-RU" sz="2000" dirty="0" smtClean="0"/>
              <a:t> </a:t>
            </a:r>
            <a:r>
              <a:rPr lang="ru-RU" sz="2000" dirty="0"/>
              <a:t>2. Сахарный диабет. </a:t>
            </a:r>
            <a:endParaRPr lang="ru-RU" sz="2000" dirty="0" smtClean="0"/>
          </a:p>
          <a:p>
            <a:r>
              <a:rPr lang="ru-RU" sz="2000" dirty="0" smtClean="0"/>
              <a:t>3</a:t>
            </a:r>
            <a:r>
              <a:rPr lang="ru-RU" sz="2000" dirty="0"/>
              <a:t>. Язва и гастрит. </a:t>
            </a:r>
            <a:endParaRPr lang="ru-RU" sz="2000" dirty="0" smtClean="0"/>
          </a:p>
          <a:p>
            <a:r>
              <a:rPr lang="ru-RU" sz="2000" dirty="0" smtClean="0"/>
              <a:t>4</a:t>
            </a:r>
            <a:r>
              <a:rPr lang="ru-RU" sz="2000" dirty="0"/>
              <a:t>. Сердечно-сосудистые заболевания</a:t>
            </a:r>
            <a:r>
              <a:rPr lang="ru-RU" sz="2000" dirty="0" smtClean="0"/>
              <a:t>.</a:t>
            </a:r>
          </a:p>
          <a:p>
            <a:r>
              <a:rPr lang="ru-RU" sz="2000" dirty="0" smtClean="0"/>
              <a:t> </a:t>
            </a:r>
            <a:r>
              <a:rPr lang="ru-RU" sz="2000" dirty="0"/>
              <a:t>5. Дистрофия</a:t>
            </a:r>
            <a:r>
              <a:rPr lang="ru-RU" sz="2000" dirty="0" smtClean="0"/>
              <a:t>.</a:t>
            </a:r>
          </a:p>
          <a:p>
            <a:r>
              <a:rPr lang="ru-RU" sz="2000" dirty="0" smtClean="0"/>
              <a:t> </a:t>
            </a:r>
            <a:r>
              <a:rPr lang="ru-RU" sz="2000" dirty="0"/>
              <a:t>6. Булимия. </a:t>
            </a:r>
            <a:endParaRPr lang="ru-RU" sz="2000" dirty="0" smtClean="0"/>
          </a:p>
          <a:p>
            <a:r>
              <a:rPr lang="ru-RU" sz="2000" dirty="0" smtClean="0"/>
              <a:t>7</a:t>
            </a:r>
            <a:r>
              <a:rPr lang="ru-RU" sz="2000" dirty="0"/>
              <a:t>. Анорексия и дистрофия. </a:t>
            </a:r>
            <a:endParaRPr lang="ru-RU" sz="2000" dirty="0" smtClean="0"/>
          </a:p>
          <a:p>
            <a:r>
              <a:rPr lang="ru-RU" sz="2000" dirty="0" smtClean="0"/>
              <a:t>5</a:t>
            </a:r>
            <a:r>
              <a:rPr lang="ru-RU" sz="2000" dirty="0"/>
              <a:t>. Почечная недостаточность</a:t>
            </a:r>
            <a:r>
              <a:rPr lang="ru-RU" sz="2400" dirty="0"/>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3141888"/>
            <a:ext cx="4824536" cy="3435823"/>
          </a:xfrm>
          <a:prstGeom prst="rect">
            <a:avLst/>
          </a:prstGeom>
        </p:spPr>
      </p:pic>
    </p:spTree>
    <p:extLst>
      <p:ext uri="{BB962C8B-B14F-4D97-AF65-F5344CB8AC3E}">
        <p14:creationId xmlns:p14="http://schemas.microsoft.com/office/powerpoint/2010/main" val="1519411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Общие основы правильного питания </a:t>
            </a:r>
            <a:r>
              <a:rPr lang="ru-RU" sz="2400" dirty="0" smtClean="0"/>
              <a:t>.</a:t>
            </a:r>
            <a:endParaRPr lang="ru-RU" sz="2400" dirty="0"/>
          </a:p>
        </p:txBody>
      </p:sp>
      <p:sp>
        <p:nvSpPr>
          <p:cNvPr id="3" name="Объект 2"/>
          <p:cNvSpPr>
            <a:spLocks noGrp="1"/>
          </p:cNvSpPr>
          <p:nvPr>
            <p:ph idx="1"/>
          </p:nvPr>
        </p:nvSpPr>
        <p:spPr>
          <a:xfrm>
            <a:off x="467544" y="1196752"/>
            <a:ext cx="8229600" cy="4525963"/>
          </a:xfrm>
        </p:spPr>
        <p:txBody>
          <a:bodyPr>
            <a:normAutofit/>
          </a:bodyPr>
          <a:lstStyle/>
          <a:p>
            <a:r>
              <a:rPr lang="ru-RU" sz="2200" dirty="0"/>
              <a:t>1. Пища должна быть свежей; </a:t>
            </a:r>
            <a:endParaRPr lang="ru-RU" sz="2200" dirty="0" smtClean="0"/>
          </a:p>
          <a:p>
            <a:r>
              <a:rPr lang="ru-RU" sz="2200" dirty="0" smtClean="0"/>
              <a:t>2</a:t>
            </a:r>
            <a:r>
              <a:rPr lang="ru-RU" sz="2200" dirty="0"/>
              <a:t>. Правильное питание должно быть разнообразным и сбалансированным; </a:t>
            </a:r>
            <a:endParaRPr lang="ru-RU" sz="2200" dirty="0" smtClean="0"/>
          </a:p>
          <a:p>
            <a:r>
              <a:rPr lang="ru-RU" sz="2200" dirty="0" smtClean="0"/>
              <a:t>3</a:t>
            </a:r>
            <a:r>
              <a:rPr lang="ru-RU" sz="2200" dirty="0"/>
              <a:t>. В рационе должны присутствовать сырые овощи и фрукты; </a:t>
            </a:r>
            <a:endParaRPr lang="ru-RU" sz="2200" dirty="0" smtClean="0"/>
          </a:p>
          <a:p>
            <a:r>
              <a:rPr lang="ru-RU" sz="2200" dirty="0" smtClean="0"/>
              <a:t>4</a:t>
            </a:r>
            <a:r>
              <a:rPr lang="ru-RU" sz="2200" dirty="0"/>
              <a:t>. Сезонность питания. Весной и летом необходимо увеличивать количество растительной пищи; </a:t>
            </a:r>
            <a:endParaRPr lang="ru-RU" sz="2200" dirty="0" smtClean="0"/>
          </a:p>
          <a:p>
            <a:r>
              <a:rPr lang="ru-RU" sz="2200" dirty="0" smtClean="0"/>
              <a:t>5</a:t>
            </a:r>
            <a:r>
              <a:rPr lang="ru-RU" sz="2200" dirty="0"/>
              <a:t>. Ограничение в питании; </a:t>
            </a:r>
            <a:endParaRPr lang="ru-RU" sz="2200" dirty="0" smtClean="0"/>
          </a:p>
          <a:p>
            <a:r>
              <a:rPr lang="ru-RU" sz="2200" dirty="0" smtClean="0"/>
              <a:t>6</a:t>
            </a:r>
            <a:r>
              <a:rPr lang="ru-RU" sz="2200" dirty="0"/>
              <a:t>. Определенное сочетание продуктов. Нельзя есть несовместимые блюда, и это обязательное правило</a:t>
            </a:r>
            <a:r>
              <a:rPr lang="ru-RU" sz="2200" dirty="0" smtClean="0"/>
              <a:t>;</a:t>
            </a:r>
          </a:p>
          <a:p>
            <a:r>
              <a:rPr lang="ru-RU" sz="2200" dirty="0" smtClean="0"/>
              <a:t> </a:t>
            </a:r>
            <a:r>
              <a:rPr lang="ru-RU" sz="2200" dirty="0"/>
              <a:t>7. От пищи мы должны получать максимум удовольствия</a:t>
            </a:r>
            <a:r>
              <a:rPr lang="ru-RU" dirty="0"/>
              <a:t>.</a:t>
            </a:r>
          </a:p>
        </p:txBody>
      </p:sp>
    </p:spTree>
    <p:extLst>
      <p:ext uri="{BB962C8B-B14F-4D97-AF65-F5344CB8AC3E}">
        <p14:creationId xmlns:p14="http://schemas.microsoft.com/office/powerpoint/2010/main" val="3912555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
            </a:r>
            <a:br>
              <a:rPr lang="ru-RU" sz="2400" dirty="0" smtClean="0"/>
            </a:br>
            <a:r>
              <a:rPr lang="ru-RU" sz="2400" dirty="0"/>
              <a:t/>
            </a:r>
            <a:br>
              <a:rPr lang="ru-RU" sz="2400" dirty="0"/>
            </a:br>
            <a:r>
              <a:rPr lang="ru-RU" sz="2400" dirty="0" smtClean="0"/>
              <a:t>Список </a:t>
            </a:r>
            <a:r>
              <a:rPr lang="ru-RU" sz="2400" dirty="0"/>
              <a:t>используемых источников.  </a:t>
            </a:r>
            <a:r>
              <a:rPr lang="ru-RU" sz="2400" dirty="0" smtClean="0"/>
              <a:t/>
            </a:r>
            <a:br>
              <a:rPr lang="ru-RU" sz="2400" dirty="0" smtClean="0"/>
            </a:br>
            <a:r>
              <a:rPr lang="ru-RU" sz="2400" dirty="0"/>
              <a:t/>
            </a:r>
            <a:br>
              <a:rPr lang="ru-RU" sz="2400" dirty="0"/>
            </a:br>
            <a:r>
              <a:rPr lang="ru-RU" sz="2400" dirty="0" smtClean="0"/>
              <a:t>1</a:t>
            </a:r>
            <a:r>
              <a:rPr lang="ru-RU" sz="2400" dirty="0"/>
              <a:t>. </a:t>
            </a:r>
            <a:r>
              <a:rPr lang="ru-RU" sz="2400" dirty="0" err="1"/>
              <a:t>Болотов</a:t>
            </a:r>
            <a:r>
              <a:rPr lang="ru-RU" sz="2400" dirty="0"/>
              <a:t> Б.А. «Шаги к долголетию» </a:t>
            </a:r>
            <a:r>
              <a:rPr lang="ru-RU" sz="2400" dirty="0" smtClean="0"/>
              <a:t/>
            </a:r>
            <a:br>
              <a:rPr lang="ru-RU" sz="2400" dirty="0" smtClean="0"/>
            </a:br>
            <a:r>
              <a:rPr lang="ru-RU" sz="2400" dirty="0" smtClean="0"/>
              <a:t/>
            </a:r>
            <a:br>
              <a:rPr lang="ru-RU" sz="2400" dirty="0" smtClean="0"/>
            </a:br>
            <a:r>
              <a:rPr lang="ru-RU" sz="2400" dirty="0" smtClean="0"/>
              <a:t>2</a:t>
            </a:r>
            <a:r>
              <a:rPr lang="ru-RU" sz="2400" dirty="0"/>
              <a:t>. Зверев И.Д. Книга для чтения по анатомии, физиологии и гигиене человека. Изд. «Просвещение»-1998 г</a:t>
            </a:r>
            <a:r>
              <a:rPr lang="ru-RU" sz="2400" dirty="0" smtClean="0"/>
              <a:t>.</a:t>
            </a:r>
            <a:br>
              <a:rPr lang="ru-RU" sz="2400" dirty="0" smtClean="0"/>
            </a:br>
            <a:r>
              <a:rPr lang="ru-RU" sz="2400" dirty="0" smtClean="0"/>
              <a:t/>
            </a:r>
            <a:br>
              <a:rPr lang="ru-RU" sz="2400" dirty="0" smtClean="0"/>
            </a:br>
            <a:r>
              <a:rPr lang="ru-RU" sz="2400" dirty="0" smtClean="0"/>
              <a:t>3.</a:t>
            </a:r>
            <a:r>
              <a:rPr lang="en-US" sz="2400" dirty="0" smtClean="0"/>
              <a:t>https://ru.wikipedia.org</a:t>
            </a:r>
            <a:endParaRPr lang="ru-RU" sz="2400" dirty="0"/>
          </a:p>
        </p:txBody>
      </p:sp>
    </p:spTree>
    <p:extLst>
      <p:ext uri="{BB962C8B-B14F-4D97-AF65-F5344CB8AC3E}">
        <p14:creationId xmlns:p14="http://schemas.microsoft.com/office/powerpoint/2010/main" val="4119899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92896"/>
            <a:ext cx="8229600" cy="1143000"/>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1586028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Введение:</a:t>
            </a:r>
            <a:endParaRPr lang="ru-RU" sz="2400" dirty="0"/>
          </a:p>
        </p:txBody>
      </p:sp>
      <p:sp>
        <p:nvSpPr>
          <p:cNvPr id="3" name="Объект 2"/>
          <p:cNvSpPr>
            <a:spLocks noGrp="1"/>
          </p:cNvSpPr>
          <p:nvPr>
            <p:ph idx="1"/>
          </p:nvPr>
        </p:nvSpPr>
        <p:spPr/>
        <p:txBody>
          <a:bodyPr/>
          <a:lstStyle/>
          <a:p>
            <a:pPr marL="0" indent="0">
              <a:buNone/>
            </a:pPr>
            <a:r>
              <a:rPr lang="ru-RU" sz="2000" dirty="0" smtClean="0"/>
              <a:t>Цель: рассказать про правильное питание.</a:t>
            </a:r>
          </a:p>
          <a:p>
            <a:pPr marL="0" indent="0">
              <a:buNone/>
            </a:pPr>
            <a:r>
              <a:rPr lang="ru-RU" sz="2000" dirty="0" smtClean="0"/>
              <a:t>Задачи:</a:t>
            </a:r>
          </a:p>
          <a:p>
            <a:pPr marL="0" indent="0">
              <a:buNone/>
            </a:pPr>
            <a:r>
              <a:rPr lang="ru-RU" sz="2000" dirty="0" smtClean="0"/>
              <a:t>1.Собрать необходимую информацию и обработать её.</a:t>
            </a:r>
          </a:p>
          <a:p>
            <a:pPr marL="0" indent="0">
              <a:buNone/>
            </a:pPr>
            <a:r>
              <a:rPr lang="ru-RU" sz="2000" dirty="0" smtClean="0"/>
              <a:t>2.На основе обработанных  материалов сделать презентацию </a:t>
            </a:r>
          </a:p>
          <a:p>
            <a:pPr marL="0" indent="0">
              <a:buNone/>
            </a:pPr>
            <a:r>
              <a:rPr lang="ru-RU" sz="2000" dirty="0" smtClean="0"/>
              <a:t>3.Подготовить выступление.</a:t>
            </a:r>
          </a:p>
          <a:p>
            <a:endParaRPr lang="ru-RU" dirty="0" smtClean="0"/>
          </a:p>
          <a:p>
            <a:endParaRPr lang="ru-RU" dirty="0"/>
          </a:p>
        </p:txBody>
      </p:sp>
    </p:spTree>
    <p:extLst>
      <p:ext uri="{BB962C8B-B14F-4D97-AF65-F5344CB8AC3E}">
        <p14:creationId xmlns:p14="http://schemas.microsoft.com/office/powerpoint/2010/main" val="3177234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80928"/>
            <a:ext cx="8229600" cy="1143000"/>
          </a:xfrm>
        </p:spPr>
        <p:txBody>
          <a:bodyPr>
            <a:noAutofit/>
          </a:bodyPr>
          <a:lstStyle/>
          <a:p>
            <a:r>
              <a:rPr lang="ru-RU" sz="2400" b="1" dirty="0"/>
              <a:t>Здоровье человека, а в частности и его вес, зависят от многих </a:t>
            </a:r>
            <a:r>
              <a:rPr lang="ru-RU" sz="2400" b="1" dirty="0" smtClean="0"/>
              <a:t>факторов:</a:t>
            </a:r>
            <a:r>
              <a:rPr lang="ru-RU" sz="2400" b="1" dirty="0"/>
              <a:t/>
            </a:r>
            <a:br>
              <a:rPr lang="ru-RU" sz="2400" b="1" dirty="0"/>
            </a:br>
            <a:r>
              <a:rPr lang="ru-RU" sz="2400" dirty="0" smtClean="0"/>
              <a:t>стрессы</a:t>
            </a:r>
            <a:r>
              <a:rPr lang="ru-RU" sz="2400" dirty="0"/>
              <a:t>, экология, наследственность, образ жизни, питание</a:t>
            </a:r>
            <a:r>
              <a:rPr lang="ru-RU" sz="2400" dirty="0" smtClean="0"/>
              <a:t>.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smtClean="0"/>
              <a:t>«Человек – это то, что он ест».</a:t>
            </a:r>
            <a:endParaRPr lang="ru-RU" sz="24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124744"/>
            <a:ext cx="7992888" cy="5080892"/>
          </a:xfrm>
          <a:prstGeom prst="rect">
            <a:avLst/>
          </a:prstGeom>
        </p:spPr>
      </p:pic>
    </p:spTree>
    <p:extLst>
      <p:ext uri="{BB962C8B-B14F-4D97-AF65-F5344CB8AC3E}">
        <p14:creationId xmlns:p14="http://schemas.microsoft.com/office/powerpoint/2010/main" val="3659222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04864"/>
            <a:ext cx="8229600" cy="1143000"/>
          </a:xfrm>
        </p:spPr>
        <p:txBody>
          <a:bodyPr>
            <a:normAutofit fontScale="90000"/>
          </a:bodyPr>
          <a:lstStyle/>
          <a:p>
            <a:pPr algn="l"/>
            <a:r>
              <a:rPr lang="ru-RU" sz="2400" b="1" dirty="0"/>
              <a:t>Здоровое питание - один из основополагающих моментов здорового образа</a:t>
            </a:r>
            <a:br>
              <a:rPr lang="ru-RU" sz="2400" b="1" dirty="0"/>
            </a:br>
            <a:r>
              <a:rPr lang="ru-RU" sz="2400" dirty="0"/>
              <a:t>жизни и, следовательно, сохранения и укрепления здоровья. Это существенный и постоянно действующий фактор, обеспечивающий адекватные процессы роста и развития организма. Рациональное здоровое питание обеспечивает гармоничное физическое и нервно-психическое развитие детей, повышает сопротивляемость к инфекционным заболеваниям и устойчивость к неблагоприятным условиям внешней среды.</a:t>
            </a:r>
            <a:br>
              <a:rPr lang="ru-RU" sz="2400" dirty="0"/>
            </a:br>
            <a:r>
              <a:rPr lang="ru-RU" sz="2400" dirty="0"/>
              <a:t>Следует помнить, что питание является одним из важнейших факторов, способным оказывать негативное влияние на формирующийся организм детей и подростков при неправильной его организации.</a:t>
            </a:r>
            <a:br>
              <a:rPr lang="ru-RU" sz="2400" dirty="0"/>
            </a:br>
            <a:endParaRPr lang="ru-RU" sz="24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4509120"/>
            <a:ext cx="4320480" cy="1944216"/>
          </a:xfrm>
          <a:prstGeom prst="rect">
            <a:avLst/>
          </a:prstGeom>
        </p:spPr>
      </p:pic>
    </p:spTree>
    <p:extLst>
      <p:ext uri="{BB962C8B-B14F-4D97-AF65-F5344CB8AC3E}">
        <p14:creationId xmlns:p14="http://schemas.microsoft.com/office/powerpoint/2010/main" val="339285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40968"/>
            <a:ext cx="8229600" cy="1143000"/>
          </a:xfrm>
        </p:spPr>
        <p:txBody>
          <a:bodyPr>
            <a:normAutofit fontScale="90000"/>
          </a:bodyPr>
          <a:lstStyle/>
          <a:p>
            <a:r>
              <a:rPr lang="ru-RU" sz="2000" b="1" dirty="0"/>
              <a:t>В последнее время медики с сожалением констатируют значительное</a:t>
            </a:r>
            <a:br>
              <a:rPr lang="ru-RU" sz="2000" b="1" dirty="0"/>
            </a:br>
            <a:r>
              <a:rPr lang="ru-RU" sz="2000" dirty="0"/>
              <a:t>ухудшение состояния здоровья у детей и подростков – изменение показателей физического развития, обменных процессов, заболевания желудочно-кишечного тракта, сердечно-сосудистой системы, опорно-двигательной, неврологические нарушения, различные аллергические проявления, возникающие еще в самом раннем возрасте и усугубляющиеся к школьному возрасту. Повышается утомляемость. Возникают различные депрессивные состояния. Широко известен синдром хронической усталости.</a:t>
            </a:r>
            <a:br>
              <a:rPr lang="ru-RU" sz="2000" dirty="0"/>
            </a:br>
            <a:r>
              <a:rPr lang="ru-RU" sz="2000" dirty="0"/>
              <a:t>Происходящее в настоящее время укоренение новых пищевых привычек и смещение приоритетов питания в сторону фаст-</a:t>
            </a:r>
            <a:r>
              <a:rPr lang="ru-RU" sz="2000" dirty="0" err="1"/>
              <a:t>фудов,высокожировых</a:t>
            </a:r>
            <a:r>
              <a:rPr lang="ru-RU" sz="2000" dirty="0"/>
              <a:t>, рафинированных продуктов и блюд, газированных напитков – разнообразные фанты и колы, чипсы, гамбургеры, хот-доги, супы, лапша, пюре быстрого приготовления.</a:t>
            </a:r>
            <a:br>
              <a:rPr lang="ru-RU" sz="2000" dirty="0"/>
            </a:br>
            <a:r>
              <a:rPr lang="ru-RU" sz="2000" dirty="0" smtClean="0"/>
              <a:t>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a:t>
            </a:r>
            <a:r>
              <a:rPr lang="ru-RU" sz="2000" dirty="0"/>
              <a:t>Бутербродный» стиль питания. Уменьшение в рационе питания количества овощей, фруктов, кисломолочных продуктов, рыбы, мяса - это реалии сегодняшнего дня.</a:t>
            </a:r>
            <a:r>
              <a:rPr lang="ru-RU" dirty="0"/>
              <a:t/>
            </a:r>
            <a:br>
              <a:rPr lang="ru-RU" dirty="0"/>
            </a:b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573016"/>
            <a:ext cx="6120680" cy="2304256"/>
          </a:xfrm>
          <a:prstGeom prst="rect">
            <a:avLst/>
          </a:prstGeom>
        </p:spPr>
      </p:pic>
    </p:spTree>
    <p:extLst>
      <p:ext uri="{BB962C8B-B14F-4D97-AF65-F5344CB8AC3E}">
        <p14:creationId xmlns:p14="http://schemas.microsoft.com/office/powerpoint/2010/main" val="933827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Распределение продуктов по часам приема очень сильно зависит от состава и энергетического потенциала.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435937"/>
            <a:ext cx="5835778" cy="4968552"/>
          </a:xfrm>
          <a:prstGeom prst="rect">
            <a:avLst/>
          </a:prstGeom>
        </p:spPr>
      </p:pic>
    </p:spTree>
    <p:extLst>
      <p:ext uri="{BB962C8B-B14F-4D97-AF65-F5344CB8AC3E}">
        <p14:creationId xmlns:p14="http://schemas.microsoft.com/office/powerpoint/2010/main" val="1240189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749" y="21673"/>
            <a:ext cx="8229600" cy="4525963"/>
          </a:xfrm>
        </p:spPr>
        <p:txBody>
          <a:bodyPr>
            <a:normAutofit fontScale="55000" lnSpcReduction="20000"/>
          </a:bodyPr>
          <a:lstStyle/>
          <a:p>
            <a:r>
              <a:rPr lang="ru-RU" b="1" dirty="0"/>
              <a:t>БЕЛКИ – это основной пластический материал для роста, развития и</a:t>
            </a:r>
          </a:p>
          <a:p>
            <a:r>
              <a:rPr lang="ru-RU" dirty="0"/>
              <a:t>обновления организма. Они представляют собой основные структурные элементы всех тканей, входят в состав жидкой среды организма. Белки пищи расходуются на построение эритроцитов и гемоглобина, ферментов и гормонов, принимают активное участие в выработке защитных факторов – антител.</a:t>
            </a:r>
          </a:p>
          <a:p>
            <a:r>
              <a:rPr lang="ru-RU" dirty="0"/>
              <a:t>При недостаточном содержании белка в рационе в организме могут развиться тяжелые нарушения (гипотрофия, анемия, пр.), чаще возникают острые респираторные заболевания, которые принимают затяжное течение. Однако и избыток белка может отрицательно сказываться на здоровье. При длительном использовании высокобелковой пищи страдает функция почек и печени, повышается нервная возбудимость, часто появляются аллергические реакции, возможны интоксикации вследствие неполного распада и окисления белков с образованием токсических </a:t>
            </a:r>
            <a:r>
              <a:rPr lang="ru-RU" dirty="0" err="1"/>
              <a:t>веществ.Биологическая</a:t>
            </a:r>
            <a:r>
              <a:rPr lang="ru-RU" dirty="0"/>
              <a:t> ценность белка в пищевом рационе значительно возрастает при условии здорового питания</a:t>
            </a:r>
            <a:r>
              <a:rPr lang="ru-RU" dirty="0" smtClean="0"/>
              <a:t>.</a:t>
            </a:r>
            <a:r>
              <a:rPr lang="ru-RU" b="1" dirty="0"/>
              <a:t> Норма потребления белка в сутки</a:t>
            </a:r>
            <a:r>
              <a:rPr lang="ru-RU" dirty="0"/>
              <a:t> составляет 1,5 г на 1 кг веса. При этом 1/3 – полноценные белки животного происхождения, а 2/3 – растительные белки.</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846" y="4409728"/>
            <a:ext cx="4114428" cy="2448272"/>
          </a:xfrm>
          <a:prstGeom prst="rect">
            <a:avLst/>
          </a:prstGeom>
        </p:spPr>
      </p:pic>
    </p:spTree>
    <p:extLst>
      <p:ext uri="{BB962C8B-B14F-4D97-AF65-F5344CB8AC3E}">
        <p14:creationId xmlns:p14="http://schemas.microsoft.com/office/powerpoint/2010/main" val="402342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body" idx="1"/>
          </p:nvPr>
        </p:nvSpPr>
        <p:spPr>
          <a:xfrm>
            <a:off x="395536" y="1196752"/>
            <a:ext cx="7772400" cy="1500187"/>
          </a:xfrm>
        </p:spPr>
        <p:txBody>
          <a:bodyPr>
            <a:noAutofit/>
          </a:bodyPr>
          <a:lstStyle/>
          <a:p>
            <a:r>
              <a:rPr lang="ru-RU" sz="2400" dirty="0">
                <a:solidFill>
                  <a:schemeClr val="tx1"/>
                </a:solidFill>
              </a:rPr>
              <a:t>Жиры</a:t>
            </a:r>
            <a:r>
              <a:rPr lang="ru-RU" dirty="0">
                <a:solidFill>
                  <a:schemeClr val="tx1"/>
                </a:solidFill>
              </a:rPr>
              <a:t> – одна из необходимых для организма любого человека составляющая продуктов питания. При этом далеко не все жиры, а значит, и продукты одинаково полезны. Чтобы не провоцировать развитие тяжелых заболеваний, сохранять здоровое и красивое тело, жизненные силы, важно выбирать для ежедневного рациона исключительно правильные жиры. </a:t>
            </a:r>
            <a:r>
              <a:rPr lang="ru-RU" b="1" dirty="0"/>
              <a:t/>
            </a:r>
            <a:br>
              <a:rPr lang="ru-RU" b="1" dirty="0"/>
            </a:br>
            <a:r>
              <a:rPr lang="ru-RU" dirty="0"/>
              <a:t> </a:t>
            </a:r>
          </a:p>
          <a:p>
            <a:endParaRPr lang="ru-RU" dirty="0">
              <a:solidFill>
                <a:schemeClr val="tx1"/>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276872"/>
            <a:ext cx="5976664" cy="3600400"/>
          </a:xfrm>
          <a:prstGeom prst="rect">
            <a:avLst/>
          </a:prstGeom>
        </p:spPr>
      </p:pic>
    </p:spTree>
    <p:extLst>
      <p:ext uri="{BB962C8B-B14F-4D97-AF65-F5344CB8AC3E}">
        <p14:creationId xmlns:p14="http://schemas.microsoft.com/office/powerpoint/2010/main" val="990267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txBox="1">
            <a:spLocks noGrp="1"/>
          </p:cNvSpPr>
          <p:nvPr>
            <p:ph idx="1"/>
          </p:nvPr>
        </p:nvSpPr>
        <p:spPr>
          <a:xfrm>
            <a:off x="0" y="0"/>
            <a:ext cx="6995120" cy="6986528"/>
          </a:xfrm>
          <a:prstGeom prst="rect">
            <a:avLst/>
          </a:prstGeom>
          <a:noFill/>
        </p:spPr>
        <p:txBody>
          <a:bodyPr wrap="square" rtlCol="0">
            <a:spAutoFit/>
          </a:bodyPr>
          <a:lstStyle/>
          <a:p>
            <a:r>
              <a:rPr lang="ru-RU" sz="2000" b="1" dirty="0" smtClean="0"/>
              <a:t>Нормы </a:t>
            </a:r>
            <a:r>
              <a:rPr lang="ru-RU" sz="2000" b="1" dirty="0"/>
              <a:t>потребления жира в сутки</a:t>
            </a:r>
            <a:r>
              <a:rPr lang="ru-RU" sz="2000" dirty="0"/>
              <a:t> существенно колеблются в зависимости от пола и возраста.</a:t>
            </a:r>
          </a:p>
          <a:p>
            <a:r>
              <a:rPr lang="ru-RU" sz="2000" dirty="0"/>
              <a:t> </a:t>
            </a:r>
            <a:r>
              <a:rPr lang="ru-RU" sz="2000" dirty="0" smtClean="0"/>
              <a:t>Мужчинам </a:t>
            </a:r>
            <a:r>
              <a:rPr lang="ru-RU" sz="2000" dirty="0"/>
              <a:t>от 18 до 29 лет рекомендуется потребление от 103 до 158 г жиров в сутки, женщинам этого возраста – от 88 до 119 </a:t>
            </a:r>
            <a:r>
              <a:rPr lang="ru-RU" sz="2000" dirty="0" err="1" smtClean="0"/>
              <a:t>г.Мужчинам</a:t>
            </a:r>
            <a:r>
              <a:rPr lang="ru-RU" sz="2000" dirty="0" smtClean="0"/>
              <a:t> </a:t>
            </a:r>
            <a:r>
              <a:rPr lang="ru-RU" sz="2000" dirty="0"/>
              <a:t>от 30 до 39 лет полезно потреблять от 99 до 150 г жиров в сутки, женщинам этого возраста – от 84 до 112 г жиров в </a:t>
            </a:r>
            <a:r>
              <a:rPr lang="ru-RU" sz="2000" dirty="0" err="1" smtClean="0"/>
              <a:t>сутки.В</a:t>
            </a:r>
            <a:r>
              <a:rPr lang="ru-RU" sz="2000" dirty="0" smtClean="0"/>
              <a:t> </a:t>
            </a:r>
            <a:r>
              <a:rPr lang="ru-RU" sz="2000" dirty="0"/>
              <a:t>пожилом возрасте следует ограничить употребление жиров в среднем до 70г /</a:t>
            </a:r>
            <a:r>
              <a:rPr lang="ru-RU" sz="2000" dirty="0" err="1"/>
              <a:t>сут</a:t>
            </a:r>
            <a:r>
              <a:rPr lang="ru-RU" sz="2000" dirty="0" smtClean="0"/>
              <a:t>.</a:t>
            </a:r>
            <a:r>
              <a:rPr lang="ru-RU" sz="2000" dirty="0"/>
              <a:t> </a:t>
            </a:r>
            <a:r>
              <a:rPr lang="ru-RU" sz="2000" dirty="0" smtClean="0"/>
              <a:t>Недостаток </a:t>
            </a:r>
            <a:r>
              <a:rPr lang="ru-RU" sz="2000" dirty="0"/>
              <a:t>животных жиров чреват нарушениями функции ЦНС, ослаблением иммунитета, </a:t>
            </a:r>
            <a:r>
              <a:rPr lang="ru-RU" sz="2000" u="sng" dirty="0">
                <a:hlinkClick r:id="rId2"/>
              </a:rPr>
              <a:t>потенции</a:t>
            </a:r>
            <a:r>
              <a:rPr lang="ru-RU" sz="2000" dirty="0"/>
              <a:t>, нарушением зрения, работы кишечника и состояния кожных </a:t>
            </a:r>
            <a:r>
              <a:rPr lang="ru-RU" sz="2000" dirty="0" err="1" smtClean="0"/>
              <a:t>покровов.Дефицит</a:t>
            </a:r>
            <a:r>
              <a:rPr lang="ru-RU" sz="2000" dirty="0" smtClean="0"/>
              <a:t> </a:t>
            </a:r>
            <a:r>
              <a:rPr lang="ru-RU" sz="2000" dirty="0"/>
              <a:t>жиров растительного происхождения снижает сократительную способность мышцы сердца, способствует возникновению </a:t>
            </a:r>
            <a:r>
              <a:rPr lang="ru-RU" sz="2000" u="sng" dirty="0">
                <a:hlinkClick r:id="rId3"/>
              </a:rPr>
              <a:t>язвы двенадцатиперстной кишки</a:t>
            </a:r>
            <a:r>
              <a:rPr lang="ru-RU" sz="2000" dirty="0"/>
              <a:t> и может спровоцировать возникновение </a:t>
            </a:r>
            <a:r>
              <a:rPr lang="ru-RU" sz="2000" u="sng" dirty="0">
                <a:hlinkClick r:id="rId4"/>
              </a:rPr>
              <a:t>атеросклероза</a:t>
            </a:r>
            <a:r>
              <a:rPr lang="ru-RU" sz="2000" dirty="0"/>
              <a:t> и </a:t>
            </a:r>
            <a:r>
              <a:rPr lang="ru-RU" sz="2000" u="sng" dirty="0">
                <a:hlinkClick r:id="rId5"/>
              </a:rPr>
              <a:t>тромбоза</a:t>
            </a:r>
            <a:r>
              <a:rPr lang="ru-RU" sz="2000" dirty="0"/>
              <a:t> коронарных </a:t>
            </a:r>
            <a:r>
              <a:rPr lang="ru-RU" sz="2000" dirty="0" err="1" smtClean="0"/>
              <a:t>сосудов.Избыток</a:t>
            </a:r>
            <a:r>
              <a:rPr lang="ru-RU" sz="2000" dirty="0" smtClean="0"/>
              <a:t> </a:t>
            </a:r>
            <a:r>
              <a:rPr lang="ru-RU" sz="2000" dirty="0"/>
              <a:t>жира в пище приводит к </a:t>
            </a:r>
            <a:r>
              <a:rPr lang="ru-RU" sz="2000" u="sng" dirty="0">
                <a:hlinkClick r:id="rId6"/>
              </a:rPr>
              <a:t>ожирению</a:t>
            </a:r>
            <a:r>
              <a:rPr lang="ru-RU" sz="2000" dirty="0"/>
              <a:t>, повышению уровня холестерина в крови, способствует развитию </a:t>
            </a:r>
            <a:r>
              <a:rPr lang="ru-RU" sz="2000" u="sng" dirty="0">
                <a:hlinkClick r:id="rId4"/>
              </a:rPr>
              <a:t>атеросклероза</a:t>
            </a:r>
            <a:r>
              <a:rPr lang="ru-RU" sz="2000" dirty="0"/>
              <a:t> и его осложнений (</a:t>
            </a:r>
            <a:r>
              <a:rPr lang="ru-RU" sz="2000" u="sng" dirty="0">
                <a:hlinkClick r:id="rId7"/>
              </a:rPr>
              <a:t>инфаркта</a:t>
            </a:r>
            <a:r>
              <a:rPr lang="ru-RU" sz="2000" dirty="0"/>
              <a:t>, </a:t>
            </a:r>
            <a:r>
              <a:rPr lang="ru-RU" sz="2000" u="sng" dirty="0">
                <a:hlinkClick r:id="rId8"/>
              </a:rPr>
              <a:t>инсульта</a:t>
            </a:r>
            <a:r>
              <a:rPr lang="ru-RU" sz="2000" dirty="0"/>
              <a:t>), снижению памяти и способности к мышлению.</a:t>
            </a:r>
          </a:p>
          <a:p>
            <a:endParaRPr lang="ru-RU" sz="2000" dirty="0"/>
          </a:p>
        </p:txBody>
      </p:sp>
    </p:spTree>
    <p:extLst>
      <p:ext uri="{BB962C8B-B14F-4D97-AF65-F5344CB8AC3E}">
        <p14:creationId xmlns:p14="http://schemas.microsoft.com/office/powerpoint/2010/main" val="1868889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434</Words>
  <Application>Microsoft Office PowerPoint</Application>
  <PresentationFormat>Экран (4:3)</PresentationFormat>
  <Paragraphs>43</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Arial</vt:lpstr>
      <vt:lpstr>Calibri</vt:lpstr>
      <vt:lpstr>Тема Office</vt:lpstr>
      <vt:lpstr>Муниципальное бюджетное общеобразовательное учреждение «Средняя общеобразовательная школа № 87»  </vt:lpstr>
      <vt:lpstr>Введение:</vt:lpstr>
      <vt:lpstr>Здоровье человека, а в частности и его вес, зависят от многих факторов: стрессы, экология, наследственность, образ жизни, питание.                «Человек – это то, что он ест».</vt:lpstr>
      <vt:lpstr>Здоровое питание - один из основополагающих моментов здорового образа жизни и, следовательно, сохранения и укрепления здоровья. Это существенный и постоянно действующий фактор, обеспечивающий адекватные процессы роста и развития организма. Рациональное здоровое питание обеспечивает гармоничное физическое и нервно-психическое развитие детей, повышает сопротивляемость к инфекционным заболеваниям и устойчивость к неблагоприятным условиям внешней среды. Следует помнить, что питание является одним из важнейших факторов, способным оказывать негативное влияние на формирующийся организм детей и подростков при неправильной его организации. </vt:lpstr>
      <vt:lpstr>В последнее время медики с сожалением констатируют значительное ухудшение состояния здоровья у детей и подростков – изменение показателей физического развития, обменных процессов, заболевания желудочно-кишечного тракта, сердечно-сосудистой системы, опорно-двигательной, неврологические нарушения, различные аллергические проявления, возникающие еще в самом раннем возрасте и усугубляющиеся к школьному возрасту. Повышается утомляемость. Возникают различные депрессивные состояния. Широко известен синдром хронической усталости. Происходящее в настоящее время укоренение новых пищевых привычек и смещение приоритетов питания в сторону фаст-фудов,высокожировых, рафинированных продуктов и блюд, газированных напитков – разнообразные фанты и колы, чипсы, гамбургеры, хот-доги, супы, лапша, пюре быстрого приготовления.           «Бутербродный» стиль питания. Уменьшение в рационе питания количества овощей, фруктов, кисломолочных продуктов, рыбы, мяса - это реалии сегодняшнего дня. </vt:lpstr>
      <vt:lpstr>Распределение продуктов по часам приема очень сильно зависит от состава и энергетического потенциала. .</vt:lpstr>
      <vt:lpstr>Презентация PowerPoint</vt:lpstr>
      <vt:lpstr>Презентация PowerPoint</vt:lpstr>
      <vt:lpstr>Презентация PowerPoint</vt:lpstr>
      <vt:lpstr> Углеводы являются одним из трех макронутриентов и представляют собой органические соединения сахаридов. Это наиболее доступный источник энергии, необходимый для всех видов жизнедеятельности: функционирования нервной системы, пищеварения, обеспечения двигательной активности и многого другого.  Норма потребления углеводов составляет 400(300) – 500 г в сутки в зависимости от степени физической активности. </vt:lpstr>
      <vt:lpstr> </vt:lpstr>
      <vt:lpstr>Важность воздействия витаминов на человеческий организм и их польза прекрасно иллюстрируется тем, что не существует ни одной системы жизнедеятельности, ни одного протекающего процесса, которые бы могли функционировать без влияния витаминов. Отсутствие или нехватка достаточного количества витаминов может иметь нежелательные для здоровья последствия. Существует даже понятие авитаминоза, так называется состояние недостаточного количества необходимых веществ, проявляющееся различными симптомами. </vt:lpstr>
      <vt:lpstr>Заболевания связанные с неправильным питанием.</vt:lpstr>
      <vt:lpstr>Общие основы правильного питания .</vt:lpstr>
      <vt:lpstr>     Список используемых источников.    1. Болотов Б.А. «Шаги к долголетию»   2. Зверев И.Д. Книга для чтения по анатомии, физиологии и гигиене человека. Изд. «Просвещение»-1998 г.  3.https://ru.wikipedia.org</vt:lpstr>
      <vt:lpstr>Спасибо за внимание!</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общеобразовательное учреждение «Средняя общеобразовательная школа № 87»</dc:title>
  <dc:creator>Admin</dc:creator>
  <cp:lastModifiedBy>Нина</cp:lastModifiedBy>
  <cp:revision>10</cp:revision>
  <dcterms:created xsi:type="dcterms:W3CDTF">2018-04-03T07:54:51Z</dcterms:created>
  <dcterms:modified xsi:type="dcterms:W3CDTF">2018-05-15T08:23:30Z</dcterms:modified>
</cp:coreProperties>
</file>