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6" r:id="rId6"/>
    <p:sldId id="281" r:id="rId7"/>
    <p:sldId id="280" r:id="rId8"/>
    <p:sldId id="282" r:id="rId9"/>
    <p:sldId id="283" r:id="rId10"/>
    <p:sldId id="285" r:id="rId11"/>
    <p:sldId id="286" r:id="rId12"/>
    <p:sldId id="287" r:id="rId13"/>
    <p:sldId id="289" r:id="rId14"/>
    <p:sldId id="291" r:id="rId15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510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BD5A6-FEC4-4541-B132-A5725DF4CB2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E8C9A4-8E18-491F-A89C-2CFFF6912A18}">
      <dgm:prSet phldrT="[Текст]" custT="1"/>
      <dgm:spPr/>
      <dgm:t>
        <a:bodyPr/>
        <a:lstStyle/>
        <a:p>
          <a:r>
            <a:rPr lang="ru-RU" sz="1800" b="1" dirty="0" smtClean="0"/>
            <a:t>КОНТРОЛЬНАЯ РАБОТА ПО КРУГУ</a:t>
          </a:r>
          <a:endParaRPr lang="ru-RU" sz="1800" b="1" dirty="0"/>
        </a:p>
      </dgm:t>
    </dgm:pt>
    <dgm:pt modelId="{4606CC74-D2C0-4144-ACF0-CB8AB54B2126}" type="parTrans" cxnId="{67593EBF-4CFD-4253-B2CE-11457ADD9725}">
      <dgm:prSet/>
      <dgm:spPr/>
      <dgm:t>
        <a:bodyPr/>
        <a:lstStyle/>
        <a:p>
          <a:endParaRPr lang="ru-RU"/>
        </a:p>
      </dgm:t>
    </dgm:pt>
    <dgm:pt modelId="{F239A534-A740-4038-A083-C2479DC59ACC}" type="sibTrans" cxnId="{67593EBF-4CFD-4253-B2CE-11457ADD9725}">
      <dgm:prSet/>
      <dgm:spPr/>
      <dgm:t>
        <a:bodyPr/>
        <a:lstStyle/>
        <a:p>
          <a:endParaRPr lang="ru-RU"/>
        </a:p>
      </dgm:t>
    </dgm:pt>
    <dgm:pt modelId="{18615B95-99CA-45B9-AC8E-A26242D56175}">
      <dgm:prSet phldrT="[Текст]" phldr="1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527DE5F3-3F52-40E3-990E-9E3B34C2E3F1}" type="parTrans" cxnId="{4F7CA62E-B206-44C3-A82C-05E55A336CFD}">
      <dgm:prSet/>
      <dgm:spPr/>
      <dgm:t>
        <a:bodyPr/>
        <a:lstStyle/>
        <a:p>
          <a:endParaRPr lang="ru-RU"/>
        </a:p>
      </dgm:t>
    </dgm:pt>
    <dgm:pt modelId="{B72037B8-9127-4940-9324-1D6631450AA6}" type="sibTrans" cxnId="{4F7CA62E-B206-44C3-A82C-05E55A336CFD}">
      <dgm:prSet/>
      <dgm:spPr/>
      <dgm:t>
        <a:bodyPr/>
        <a:lstStyle/>
        <a:p>
          <a:endParaRPr lang="ru-RU"/>
        </a:p>
      </dgm:t>
    </dgm:pt>
    <dgm:pt modelId="{1F6DAEEA-D093-4B76-B4FA-283456210E46}">
      <dgm:prSet phldrT="[Текст]" phldr="1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59BA5F51-E8AF-4FC1-AF6C-550884ABCC17}" type="parTrans" cxnId="{539D71D9-33EE-4A6D-A12E-025C70136D8D}">
      <dgm:prSet/>
      <dgm:spPr/>
      <dgm:t>
        <a:bodyPr/>
        <a:lstStyle/>
        <a:p>
          <a:endParaRPr lang="ru-RU"/>
        </a:p>
      </dgm:t>
    </dgm:pt>
    <dgm:pt modelId="{4C7643B4-6449-4ED4-846A-2242F6A48256}" type="sibTrans" cxnId="{539D71D9-33EE-4A6D-A12E-025C70136D8D}">
      <dgm:prSet/>
      <dgm:spPr/>
      <dgm:t>
        <a:bodyPr/>
        <a:lstStyle/>
        <a:p>
          <a:endParaRPr lang="ru-RU"/>
        </a:p>
      </dgm:t>
    </dgm:pt>
    <dgm:pt modelId="{0EF520A9-45F0-4293-B2B4-7EBFE6D0CCDC}">
      <dgm:prSet phldrT="[Текст]" phldr="1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1ADD4B4-D9B6-43FB-A35E-6ADDCC5EE560}" type="parTrans" cxnId="{CE6B7144-E98C-4F36-88D4-58D62721EF3E}">
      <dgm:prSet/>
      <dgm:spPr/>
      <dgm:t>
        <a:bodyPr/>
        <a:lstStyle/>
        <a:p>
          <a:endParaRPr lang="ru-RU"/>
        </a:p>
      </dgm:t>
    </dgm:pt>
    <dgm:pt modelId="{6F29AB38-1589-42E1-9A2B-662313C0DF2D}" type="sibTrans" cxnId="{CE6B7144-E98C-4F36-88D4-58D62721EF3E}">
      <dgm:prSet/>
      <dgm:spPr/>
      <dgm:t>
        <a:bodyPr/>
        <a:lstStyle/>
        <a:p>
          <a:endParaRPr lang="ru-RU"/>
        </a:p>
      </dgm:t>
    </dgm:pt>
    <dgm:pt modelId="{D99A0786-2F77-4220-9BAD-393CD1E47A19}">
      <dgm:prSet phldrT="[Текст]"/>
      <dgm:spPr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C4D6717C-A596-447E-AF15-CA32D5F76BE5}" type="sibTrans" cxnId="{4F1A3504-48CF-4B96-AEBF-F45D9CE3A7B0}">
      <dgm:prSet/>
      <dgm:spPr/>
      <dgm:t>
        <a:bodyPr/>
        <a:lstStyle/>
        <a:p>
          <a:endParaRPr lang="ru-RU"/>
        </a:p>
      </dgm:t>
    </dgm:pt>
    <dgm:pt modelId="{1FB17F01-BD81-451D-B7F4-D54D14EAD9C7}" type="parTrans" cxnId="{4F1A3504-48CF-4B96-AEBF-F45D9CE3A7B0}">
      <dgm:prSet/>
      <dgm:spPr/>
      <dgm:t>
        <a:bodyPr/>
        <a:lstStyle/>
        <a:p>
          <a:endParaRPr lang="ru-RU"/>
        </a:p>
      </dgm:t>
    </dgm:pt>
    <dgm:pt modelId="{E65A548F-7DBC-4D02-A48D-D1385608CC04}" type="pres">
      <dgm:prSet presAssocID="{06FBD5A6-FEC4-4541-B132-A5725DF4CB2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A714FC-FE2B-41E1-A9DD-AC5481F4225D}" type="pres">
      <dgm:prSet presAssocID="{CBE8C9A4-8E18-491F-A89C-2CFFF6912A18}" presName="centerShape" presStyleLbl="node0" presStyleIdx="0" presStyleCnt="1" custScaleX="171955"/>
      <dgm:spPr/>
      <dgm:t>
        <a:bodyPr/>
        <a:lstStyle/>
        <a:p>
          <a:endParaRPr lang="ru-RU"/>
        </a:p>
      </dgm:t>
    </dgm:pt>
    <dgm:pt modelId="{31F653EB-81AC-490C-9A6D-9ADFE470B789}" type="pres">
      <dgm:prSet presAssocID="{D99A0786-2F77-4220-9BAD-393CD1E47A19}" presName="node" presStyleLbl="node1" presStyleIdx="0" presStyleCnt="4" custScaleX="100812" custScaleY="102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27268-DFE3-41C8-84E5-9DB04950C3A4}" type="pres">
      <dgm:prSet presAssocID="{D99A0786-2F77-4220-9BAD-393CD1E47A19}" presName="dummy" presStyleCnt="0"/>
      <dgm:spPr/>
    </dgm:pt>
    <dgm:pt modelId="{0F8F3C98-2CB3-4A42-A025-14B2A4CB1565}" type="pres">
      <dgm:prSet presAssocID="{C4D6717C-A596-447E-AF15-CA32D5F76BE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ACC7336-FFAC-49B8-A5BA-62C920EB3FFB}" type="pres">
      <dgm:prSet presAssocID="{18615B95-99CA-45B9-AC8E-A26242D561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519CA-45B1-4BF5-A131-4D5C0629E9BB}" type="pres">
      <dgm:prSet presAssocID="{18615B95-99CA-45B9-AC8E-A26242D56175}" presName="dummy" presStyleCnt="0"/>
      <dgm:spPr/>
    </dgm:pt>
    <dgm:pt modelId="{A0011CA3-997B-487B-84A0-1BB5316DEF6B}" type="pres">
      <dgm:prSet presAssocID="{B72037B8-9127-4940-9324-1D6631450AA6}" presName="sibTrans" presStyleLbl="sibTrans2D1" presStyleIdx="1" presStyleCnt="4" custLinFactNeighborX="359" custLinFactNeighborY="266"/>
      <dgm:spPr/>
      <dgm:t>
        <a:bodyPr/>
        <a:lstStyle/>
        <a:p>
          <a:endParaRPr lang="ru-RU"/>
        </a:p>
      </dgm:t>
    </dgm:pt>
    <dgm:pt modelId="{9B5A312A-931A-43DE-AF41-E25C70710635}" type="pres">
      <dgm:prSet presAssocID="{1F6DAEEA-D093-4B76-B4FA-283456210E4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8EAB6-847A-47DD-B434-F51C47C91269}" type="pres">
      <dgm:prSet presAssocID="{1F6DAEEA-D093-4B76-B4FA-283456210E46}" presName="dummy" presStyleCnt="0"/>
      <dgm:spPr/>
    </dgm:pt>
    <dgm:pt modelId="{2655FC3F-6A0A-469B-9F38-DD78DEB4C6E1}" type="pres">
      <dgm:prSet presAssocID="{4C7643B4-6449-4ED4-846A-2242F6A4825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F1EBF4F-7FBB-45C9-9E51-CF2235D9F14A}" type="pres">
      <dgm:prSet presAssocID="{0EF520A9-45F0-4293-B2B4-7EBFE6D0CC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8B45F-1E41-41A2-9133-7A83B946A912}" type="pres">
      <dgm:prSet presAssocID="{0EF520A9-45F0-4293-B2B4-7EBFE6D0CCDC}" presName="dummy" presStyleCnt="0"/>
      <dgm:spPr/>
    </dgm:pt>
    <dgm:pt modelId="{F2C2308B-62D6-48EC-8B4C-A44DD3342CD6}" type="pres">
      <dgm:prSet presAssocID="{6F29AB38-1589-42E1-9A2B-662313C0DF2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4366A92-3CA5-46A1-A6BF-A09805B5B8E6}" type="presOf" srcId="{06FBD5A6-FEC4-4541-B132-A5725DF4CB27}" destId="{E65A548F-7DBC-4D02-A48D-D1385608CC04}" srcOrd="0" destOrd="0" presId="urn:microsoft.com/office/officeart/2005/8/layout/radial6"/>
    <dgm:cxn modelId="{4154FB05-85AC-413F-9D3F-F536CEC7FA72}" type="presOf" srcId="{CBE8C9A4-8E18-491F-A89C-2CFFF6912A18}" destId="{BFA714FC-FE2B-41E1-A9DD-AC5481F4225D}" srcOrd="0" destOrd="0" presId="urn:microsoft.com/office/officeart/2005/8/layout/radial6"/>
    <dgm:cxn modelId="{4F7CA62E-B206-44C3-A82C-05E55A336CFD}" srcId="{CBE8C9A4-8E18-491F-A89C-2CFFF6912A18}" destId="{18615B95-99CA-45B9-AC8E-A26242D56175}" srcOrd="1" destOrd="0" parTransId="{527DE5F3-3F52-40E3-990E-9E3B34C2E3F1}" sibTransId="{B72037B8-9127-4940-9324-1D6631450AA6}"/>
    <dgm:cxn modelId="{0646BE20-CFAF-4159-AA8A-8C59A04BD4B5}" type="presOf" srcId="{C4D6717C-A596-447E-AF15-CA32D5F76BE5}" destId="{0F8F3C98-2CB3-4A42-A025-14B2A4CB1565}" srcOrd="0" destOrd="0" presId="urn:microsoft.com/office/officeart/2005/8/layout/radial6"/>
    <dgm:cxn modelId="{4F1A3504-48CF-4B96-AEBF-F45D9CE3A7B0}" srcId="{CBE8C9A4-8E18-491F-A89C-2CFFF6912A18}" destId="{D99A0786-2F77-4220-9BAD-393CD1E47A19}" srcOrd="0" destOrd="0" parTransId="{1FB17F01-BD81-451D-B7F4-D54D14EAD9C7}" sibTransId="{C4D6717C-A596-447E-AF15-CA32D5F76BE5}"/>
    <dgm:cxn modelId="{353F68B5-D22A-4998-AC67-EB1874C0D784}" type="presOf" srcId="{D99A0786-2F77-4220-9BAD-393CD1E47A19}" destId="{31F653EB-81AC-490C-9A6D-9ADFE470B789}" srcOrd="0" destOrd="0" presId="urn:microsoft.com/office/officeart/2005/8/layout/radial6"/>
    <dgm:cxn modelId="{31C5FD7E-84CA-4E3C-84E3-DBF1DEBCEA3C}" type="presOf" srcId="{B72037B8-9127-4940-9324-1D6631450AA6}" destId="{A0011CA3-997B-487B-84A0-1BB5316DEF6B}" srcOrd="0" destOrd="0" presId="urn:microsoft.com/office/officeart/2005/8/layout/radial6"/>
    <dgm:cxn modelId="{726E27E9-BC5E-4886-8995-E3496B41BDB8}" type="presOf" srcId="{18615B95-99CA-45B9-AC8E-A26242D56175}" destId="{5ACC7336-FFAC-49B8-A5BA-62C920EB3FFB}" srcOrd="0" destOrd="0" presId="urn:microsoft.com/office/officeart/2005/8/layout/radial6"/>
    <dgm:cxn modelId="{584AEB2E-E4F5-4499-9829-9D1A038E9B9F}" type="presOf" srcId="{0EF520A9-45F0-4293-B2B4-7EBFE6D0CCDC}" destId="{AF1EBF4F-7FBB-45C9-9E51-CF2235D9F14A}" srcOrd="0" destOrd="0" presId="urn:microsoft.com/office/officeart/2005/8/layout/radial6"/>
    <dgm:cxn modelId="{67593EBF-4CFD-4253-B2CE-11457ADD9725}" srcId="{06FBD5A6-FEC4-4541-B132-A5725DF4CB27}" destId="{CBE8C9A4-8E18-491F-A89C-2CFFF6912A18}" srcOrd="0" destOrd="0" parTransId="{4606CC74-D2C0-4144-ACF0-CB8AB54B2126}" sibTransId="{F239A534-A740-4038-A083-C2479DC59ACC}"/>
    <dgm:cxn modelId="{607F3E74-5711-4111-91BE-7A34AB9A36C9}" type="presOf" srcId="{6F29AB38-1589-42E1-9A2B-662313C0DF2D}" destId="{F2C2308B-62D6-48EC-8B4C-A44DD3342CD6}" srcOrd="0" destOrd="0" presId="urn:microsoft.com/office/officeart/2005/8/layout/radial6"/>
    <dgm:cxn modelId="{445016AF-E15A-462C-9D2E-D64B69A920E3}" type="presOf" srcId="{1F6DAEEA-D093-4B76-B4FA-283456210E46}" destId="{9B5A312A-931A-43DE-AF41-E25C70710635}" srcOrd="0" destOrd="0" presId="urn:microsoft.com/office/officeart/2005/8/layout/radial6"/>
    <dgm:cxn modelId="{CE6B7144-E98C-4F36-88D4-58D62721EF3E}" srcId="{CBE8C9A4-8E18-491F-A89C-2CFFF6912A18}" destId="{0EF520A9-45F0-4293-B2B4-7EBFE6D0CCDC}" srcOrd="3" destOrd="0" parTransId="{A1ADD4B4-D9B6-43FB-A35E-6ADDCC5EE560}" sibTransId="{6F29AB38-1589-42E1-9A2B-662313C0DF2D}"/>
    <dgm:cxn modelId="{539D71D9-33EE-4A6D-A12E-025C70136D8D}" srcId="{CBE8C9A4-8E18-491F-A89C-2CFFF6912A18}" destId="{1F6DAEEA-D093-4B76-B4FA-283456210E46}" srcOrd="2" destOrd="0" parTransId="{59BA5F51-E8AF-4FC1-AF6C-550884ABCC17}" sibTransId="{4C7643B4-6449-4ED4-846A-2242F6A48256}"/>
    <dgm:cxn modelId="{9DE9E12A-E9EE-4DB1-8BCF-1001EA2D542B}" type="presOf" srcId="{4C7643B4-6449-4ED4-846A-2242F6A48256}" destId="{2655FC3F-6A0A-469B-9F38-DD78DEB4C6E1}" srcOrd="0" destOrd="0" presId="urn:microsoft.com/office/officeart/2005/8/layout/radial6"/>
    <dgm:cxn modelId="{A9EDE51E-A2C8-4DE3-AEA9-0FFEB3FED1F9}" type="presParOf" srcId="{E65A548F-7DBC-4D02-A48D-D1385608CC04}" destId="{BFA714FC-FE2B-41E1-A9DD-AC5481F4225D}" srcOrd="0" destOrd="0" presId="urn:microsoft.com/office/officeart/2005/8/layout/radial6"/>
    <dgm:cxn modelId="{F97AC6E3-BEA3-4EA3-8958-689AA445AD0A}" type="presParOf" srcId="{E65A548F-7DBC-4D02-A48D-D1385608CC04}" destId="{31F653EB-81AC-490C-9A6D-9ADFE470B789}" srcOrd="1" destOrd="0" presId="urn:microsoft.com/office/officeart/2005/8/layout/radial6"/>
    <dgm:cxn modelId="{7070B62C-4919-41EA-ABB2-47B13712267D}" type="presParOf" srcId="{E65A548F-7DBC-4D02-A48D-D1385608CC04}" destId="{14027268-DFE3-41C8-84E5-9DB04950C3A4}" srcOrd="2" destOrd="0" presId="urn:microsoft.com/office/officeart/2005/8/layout/radial6"/>
    <dgm:cxn modelId="{0FCFE170-612C-4FE1-9736-DC9628818C80}" type="presParOf" srcId="{E65A548F-7DBC-4D02-A48D-D1385608CC04}" destId="{0F8F3C98-2CB3-4A42-A025-14B2A4CB1565}" srcOrd="3" destOrd="0" presId="urn:microsoft.com/office/officeart/2005/8/layout/radial6"/>
    <dgm:cxn modelId="{1CFF8CED-2E87-4D00-9F07-B582A25A1D32}" type="presParOf" srcId="{E65A548F-7DBC-4D02-A48D-D1385608CC04}" destId="{5ACC7336-FFAC-49B8-A5BA-62C920EB3FFB}" srcOrd="4" destOrd="0" presId="urn:microsoft.com/office/officeart/2005/8/layout/radial6"/>
    <dgm:cxn modelId="{B83FFDCA-8CC5-426A-97E6-2859D4E503B9}" type="presParOf" srcId="{E65A548F-7DBC-4D02-A48D-D1385608CC04}" destId="{BE2519CA-45B1-4BF5-A131-4D5C0629E9BB}" srcOrd="5" destOrd="0" presId="urn:microsoft.com/office/officeart/2005/8/layout/radial6"/>
    <dgm:cxn modelId="{CA2B1A30-B032-4591-A6A8-B55816F4180A}" type="presParOf" srcId="{E65A548F-7DBC-4D02-A48D-D1385608CC04}" destId="{A0011CA3-997B-487B-84A0-1BB5316DEF6B}" srcOrd="6" destOrd="0" presId="urn:microsoft.com/office/officeart/2005/8/layout/radial6"/>
    <dgm:cxn modelId="{A13A1776-B13B-4C96-8356-6581DA6674D1}" type="presParOf" srcId="{E65A548F-7DBC-4D02-A48D-D1385608CC04}" destId="{9B5A312A-931A-43DE-AF41-E25C70710635}" srcOrd="7" destOrd="0" presId="urn:microsoft.com/office/officeart/2005/8/layout/radial6"/>
    <dgm:cxn modelId="{D9DC6833-F22E-4FDC-91CA-F0DFBD1C1367}" type="presParOf" srcId="{E65A548F-7DBC-4D02-A48D-D1385608CC04}" destId="{D258EAB6-847A-47DD-B434-F51C47C91269}" srcOrd="8" destOrd="0" presId="urn:microsoft.com/office/officeart/2005/8/layout/radial6"/>
    <dgm:cxn modelId="{C37F634C-42A9-4E3C-BEAF-89396AB15ADC}" type="presParOf" srcId="{E65A548F-7DBC-4D02-A48D-D1385608CC04}" destId="{2655FC3F-6A0A-469B-9F38-DD78DEB4C6E1}" srcOrd="9" destOrd="0" presId="urn:microsoft.com/office/officeart/2005/8/layout/radial6"/>
    <dgm:cxn modelId="{FF80F55B-6CD2-41C4-8189-A59940670542}" type="presParOf" srcId="{E65A548F-7DBC-4D02-A48D-D1385608CC04}" destId="{AF1EBF4F-7FBB-45C9-9E51-CF2235D9F14A}" srcOrd="10" destOrd="0" presId="urn:microsoft.com/office/officeart/2005/8/layout/radial6"/>
    <dgm:cxn modelId="{9A0D7903-36F4-4A35-B28C-250FA3CF24B1}" type="presParOf" srcId="{E65A548F-7DBC-4D02-A48D-D1385608CC04}" destId="{11D8B45F-1E41-41A2-9133-7A83B946A912}" srcOrd="11" destOrd="0" presId="urn:microsoft.com/office/officeart/2005/8/layout/radial6"/>
    <dgm:cxn modelId="{D26A89CF-1A8B-4836-833E-20A4D92D4E12}" type="presParOf" srcId="{E65A548F-7DBC-4D02-A48D-D1385608CC04}" destId="{F2C2308B-62D6-48EC-8B4C-A44DD3342CD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2308B-62D6-48EC-8B4C-A44DD3342CD6}">
      <dsp:nvSpPr>
        <dsp:cNvPr id="0" name=""/>
        <dsp:cNvSpPr/>
      </dsp:nvSpPr>
      <dsp:spPr>
        <a:xfrm>
          <a:off x="2373658" y="529092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5FC3F-6A0A-469B-9F38-DD78DEB4C6E1}">
      <dsp:nvSpPr>
        <dsp:cNvPr id="0" name=""/>
        <dsp:cNvSpPr/>
      </dsp:nvSpPr>
      <dsp:spPr>
        <a:xfrm>
          <a:off x="2373658" y="529092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11CA3-997B-487B-84A0-1BB5316DEF6B}">
      <dsp:nvSpPr>
        <dsp:cNvPr id="0" name=""/>
        <dsp:cNvSpPr/>
      </dsp:nvSpPr>
      <dsp:spPr>
        <a:xfrm>
          <a:off x="2386159" y="538355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F3C98-2CB3-4A42-A025-14B2A4CB1565}">
      <dsp:nvSpPr>
        <dsp:cNvPr id="0" name=""/>
        <dsp:cNvSpPr/>
      </dsp:nvSpPr>
      <dsp:spPr>
        <a:xfrm>
          <a:off x="2373658" y="529092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714FC-FE2B-41E1-A9DD-AC5481F4225D}">
      <dsp:nvSpPr>
        <dsp:cNvPr id="0" name=""/>
        <dsp:cNvSpPr/>
      </dsp:nvSpPr>
      <dsp:spPr>
        <a:xfrm>
          <a:off x="2736300" y="1468571"/>
          <a:ext cx="2756998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КОНТРОЛЬНАЯ РАБОТА ПО КРУГУ</a:t>
          </a:r>
          <a:endParaRPr lang="ru-RU" sz="1800" b="1" kern="1200" dirty="0"/>
        </a:p>
      </dsp:txBody>
      <dsp:txXfrm>
        <a:off x="3140053" y="1703373"/>
        <a:ext cx="1949492" cy="1133721"/>
      </dsp:txXfrm>
    </dsp:sp>
    <dsp:sp modelId="{31F653EB-81AC-490C-9A6D-9ADFE470B789}">
      <dsp:nvSpPr>
        <dsp:cNvPr id="0" name=""/>
        <dsp:cNvSpPr/>
      </dsp:nvSpPr>
      <dsp:spPr>
        <a:xfrm>
          <a:off x="3549079" y="-6173"/>
          <a:ext cx="1131441" cy="1151339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 dirty="0"/>
        </a:p>
      </dsp:txBody>
      <dsp:txXfrm>
        <a:off x="3714775" y="162437"/>
        <a:ext cx="800049" cy="814119"/>
      </dsp:txXfrm>
    </dsp:sp>
    <dsp:sp modelId="{5ACC7336-FFAC-49B8-A5BA-62C920EB3FFB}">
      <dsp:nvSpPr>
        <dsp:cNvPr id="0" name=""/>
        <dsp:cNvSpPr/>
      </dsp:nvSpPr>
      <dsp:spPr>
        <a:xfrm>
          <a:off x="5254373" y="1709070"/>
          <a:ext cx="1122327" cy="1122327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418734" y="1873431"/>
        <a:ext cx="793605" cy="793605"/>
      </dsp:txXfrm>
    </dsp:sp>
    <dsp:sp modelId="{9B5A312A-931A-43DE-AF41-E25C70710635}">
      <dsp:nvSpPr>
        <dsp:cNvPr id="0" name=""/>
        <dsp:cNvSpPr/>
      </dsp:nvSpPr>
      <dsp:spPr>
        <a:xfrm>
          <a:off x="3553636" y="3409808"/>
          <a:ext cx="1122327" cy="1122327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717997" y="3574169"/>
        <a:ext cx="793605" cy="793605"/>
      </dsp:txXfrm>
    </dsp:sp>
    <dsp:sp modelId="{AF1EBF4F-7FBB-45C9-9E51-CF2235D9F14A}">
      <dsp:nvSpPr>
        <dsp:cNvPr id="0" name=""/>
        <dsp:cNvSpPr/>
      </dsp:nvSpPr>
      <dsp:spPr>
        <a:xfrm>
          <a:off x="1852898" y="1709070"/>
          <a:ext cx="1122327" cy="1122327"/>
        </a:xfrm>
        <a:prstGeom prst="ellipse">
          <a:avLst/>
        </a:prstGeom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017259" y="1873431"/>
        <a:ext cx="793605" cy="79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484CA07-C5E7-423F-8A89-CDEFB98BBBBD}" type="datetime1">
              <a:rPr lang="ru-RU" smtClean="0">
                <a:solidFill>
                  <a:schemeClr val="tx2"/>
                </a:solidFill>
              </a:rPr>
              <a:pPr algn="r" rtl="0"/>
              <a:t>27.02.2020</a:t>
            </a:fld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CFD77566-CD65-4859-9FA1-43956DC85B8C}" type="slidenum">
              <a:rPr lang="ru-RU" smtClean="0">
                <a:solidFill>
                  <a:schemeClr val="tx2"/>
                </a:solidFill>
              </a:rPr>
              <a:pPr algn="r" rtl="0"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398E138F-070A-4ABE-8680-EE3B75046655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 rtlCol="0">
            <a:normAutofit/>
          </a:bodyPr>
          <a:lstStyle>
            <a:lvl1pPr algn="l" rtl="0">
              <a:lnSpc>
                <a:spcPct val="90000"/>
              </a:lnSpc>
              <a:defRPr sz="540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A54A38-064E-4FD3-ADDA-813D070CCDEC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E96D35B-A72A-47CE-BC7F-8E47A98042F7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F05FC7-2B8E-409D-848C-109CED0920CB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auto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rtlCol="0" anchor="t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4A55CC-0A00-4078-B471-E82144E029E5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29E139-3DCD-45B3-A256-BC4A45460039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0E3CC68-AEAE-47A6-9F44-4FA6ECD045F6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AF61297-96D5-47D9-A057-97E3A0064DBB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3A3AD06-A2F7-42F2-8394-5FE48A31B1CA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E9F9B5-42A6-4D3C-A117-7204DD0BD50D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40EAA6FA-49D8-40F0-9874-72AAFBF9C152}" type="datetime1">
              <a:rPr lang="ru-RU" smtClean="0"/>
              <a:pPr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B37DED6-D4C7-42EE-AB49-D2E39E64FD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6140" y="620688"/>
            <a:ext cx="8352928" cy="3298825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8000" dirty="0" err="1"/>
              <a:t>С</a:t>
            </a:r>
            <a:r>
              <a:rPr lang="ru-RU" sz="8000" dirty="0" err="1" smtClean="0"/>
              <a:t>аморегуляция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ПРИМЕР САМОРЕГУЛЯЦИИ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146609"/>
              </p:ext>
            </p:extLst>
          </p:nvPr>
        </p:nvGraphicFramePr>
        <p:xfrm>
          <a:off x="1917948" y="15945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30512" y="1650911"/>
            <a:ext cx="3429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ДЕЛЕНИЕ НА ГРУППЫ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6660" y="3356992"/>
            <a:ext cx="34307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КАЖДАЯ ГРУППА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ЗАПИСЫВАЕТ ВСЁ,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ЧТО ЗНАЕТ ПО СВОЕЙ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ТЕМЕ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2499" y="5301209"/>
            <a:ext cx="4661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ЧЕРЕЗ 3 МИНУТЫ ГРУППЫ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ОБМЕНИВАЮТСЯ ЗАДАНИЕМ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ПО КРУГУ И </a:t>
            </a:r>
            <a:r>
              <a:rPr lang="ru-RU" b="1" dirty="0" smtClean="0">
                <a:solidFill>
                  <a:srgbClr val="002060"/>
                </a:solidFill>
              </a:rPr>
              <a:t>ДОПОЛНЯЮТ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475" y="2293747"/>
            <a:ext cx="4971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РЕЗУЛЬТАТОМ ЯВЛЯЮТСЯ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3 РАБОТЫ, НАД КОТОРЫМИ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ПОРАБОТАЛА КАЖДАЯ ГРУППА</a:t>
            </a:r>
          </a:p>
        </p:txBody>
      </p:sp>
    </p:spTree>
    <p:extLst>
      <p:ext uri="{BB962C8B-B14F-4D97-AF65-F5344CB8AC3E}">
        <p14:creationId xmlns:p14="http://schemas.microsoft.com/office/powerpoint/2010/main" val="155488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0"/>
            <a:ext cx="7239000" cy="78579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умения саморегуляции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1844" y="692696"/>
            <a:ext cx="10009112" cy="6072206"/>
          </a:xfrm>
        </p:spPr>
        <p:txBody>
          <a:bodyPr>
            <a:noAutofit/>
          </a:bodyPr>
          <a:lstStyle/>
          <a:p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1-й класс: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умение готовить рабочее место;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умение сдерживать свою импульсивность (непроизвольный интеллектуальный контроль).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2-й класс: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способность оценивать успешность выполняемых действий;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умение действовать по готовому плану, в том числе дневнику, заданию;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умение проверять себя.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3-й класс: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знание своих типичных ошибок и трудностей в том или ином предмете;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знание своих индивидуальных интеллектуальных качеств (как я лучше запоминаю, к примеру);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способность планировать, выдвигать цели интеллектуальной деятельности, продумывать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средства их реализации, выстраивать последовательность собственных действия (начало формирования).</a:t>
            </a:r>
          </a:p>
          <a:p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4-й класс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знание приемов интеллектуальной самонастройки;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способность планировать, выдвигать цели интеллектуальной деятельности, продумывать средства их реализации, выстраивать последовательность собственных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70604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80" y="537183"/>
            <a:ext cx="8280920" cy="2069078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sz="4900" b="1" dirty="0" smtClean="0"/>
              <a:t>1. </a:t>
            </a:r>
            <a:r>
              <a:rPr lang="ru-RU" sz="4900" dirty="0" smtClean="0">
                <a:solidFill>
                  <a:schemeClr val="tx2"/>
                </a:solidFill>
              </a:rPr>
              <a:t>Выяснить, что обозначает термин </a:t>
            </a:r>
            <a:r>
              <a:rPr lang="ru-RU" sz="4900" dirty="0" err="1" smtClean="0">
                <a:solidFill>
                  <a:schemeClr val="tx2"/>
                </a:solidFill>
              </a:rPr>
              <a:t>саморегуляция</a:t>
            </a:r>
            <a:r>
              <a:rPr lang="ru-RU" sz="4900" dirty="0" smtClean="0">
                <a:solidFill>
                  <a:schemeClr val="tx2"/>
                </a:solidFill>
              </a:rPr>
              <a:t>.</a:t>
            </a:r>
            <a:br>
              <a:rPr lang="ru-RU" sz="4900" dirty="0" smtClean="0">
                <a:solidFill>
                  <a:schemeClr val="tx2"/>
                </a:solidFill>
              </a:rPr>
            </a:br>
            <a:r>
              <a:rPr lang="ru-RU" sz="4900" dirty="0" smtClean="0">
                <a:solidFill>
                  <a:schemeClr val="tx2"/>
                </a:solidFill>
              </a:rPr>
              <a:t/>
            </a:r>
            <a:br>
              <a:rPr lang="ru-RU" sz="4900" dirty="0" smtClean="0">
                <a:solidFill>
                  <a:schemeClr val="tx2"/>
                </a:solidFill>
              </a:rPr>
            </a:br>
            <a:r>
              <a:rPr lang="ru-RU" sz="4900" b="1" dirty="0" smtClean="0"/>
              <a:t>2.</a:t>
            </a:r>
            <a:r>
              <a:rPr lang="ru-RU" sz="4900" dirty="0" smtClean="0"/>
              <a:t> </a:t>
            </a:r>
            <a:r>
              <a:rPr lang="ru-RU" sz="4900" dirty="0" smtClean="0">
                <a:solidFill>
                  <a:schemeClr val="tx2"/>
                </a:solidFill>
              </a:rPr>
              <a:t>Как формируется </a:t>
            </a:r>
            <a:r>
              <a:rPr lang="ru-RU" sz="4900" dirty="0" err="1" smtClean="0">
                <a:solidFill>
                  <a:schemeClr val="tx2"/>
                </a:solidFill>
              </a:rPr>
              <a:t>саморегуляция</a:t>
            </a:r>
            <a:r>
              <a:rPr lang="ru-RU" sz="4900" dirty="0" smtClean="0">
                <a:solidFill>
                  <a:schemeClr val="tx2"/>
                </a:solidFill>
              </a:rPr>
              <a:t> у школьников в учебной деятельности.</a:t>
            </a:r>
            <a:br>
              <a:rPr lang="ru-RU" sz="4900" dirty="0" smtClean="0">
                <a:solidFill>
                  <a:schemeClr val="tx2"/>
                </a:solidFill>
              </a:rPr>
            </a:br>
            <a:r>
              <a:rPr lang="ru-RU" sz="4900" dirty="0" smtClean="0">
                <a:solidFill>
                  <a:schemeClr val="tx2"/>
                </a:solidFill>
              </a:rPr>
              <a:t/>
            </a:r>
            <a:br>
              <a:rPr lang="ru-RU" sz="4900" dirty="0" smtClean="0">
                <a:solidFill>
                  <a:schemeClr val="tx2"/>
                </a:solidFill>
              </a:rPr>
            </a:br>
            <a:r>
              <a:rPr lang="ru-RU" sz="4900" b="1" dirty="0" smtClean="0"/>
              <a:t>3. </a:t>
            </a:r>
            <a:r>
              <a:rPr lang="ru-RU" sz="4900" dirty="0" smtClean="0">
                <a:solidFill>
                  <a:schemeClr val="tx2"/>
                </a:solidFill>
              </a:rPr>
              <a:t>Использование различных приемов </a:t>
            </a:r>
            <a:r>
              <a:rPr lang="ru-RU" sz="4900" dirty="0" err="1" smtClean="0">
                <a:solidFill>
                  <a:schemeClr val="tx2"/>
                </a:solidFill>
              </a:rPr>
              <a:t>саморегуляции</a:t>
            </a:r>
            <a:r>
              <a:rPr lang="ru-RU" sz="4900" dirty="0" smtClean="0">
                <a:solidFill>
                  <a:schemeClr val="tx2"/>
                </a:solidFill>
              </a:rPr>
              <a:t>  на уроках.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828" y="-99392"/>
            <a:ext cx="7008574" cy="648072"/>
          </a:xfrm>
        </p:spPr>
        <p:txBody>
          <a:bodyPr rtlCol="0"/>
          <a:lstStyle/>
          <a:p>
            <a:pPr rtl="0"/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14523"/>
              </p:ext>
            </p:extLst>
          </p:nvPr>
        </p:nvGraphicFramePr>
        <p:xfrm>
          <a:off x="1629916" y="620688"/>
          <a:ext cx="8743461" cy="1066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743461">
                  <a:extLst>
                    <a:ext uri="{9D8B030D-6E8A-4147-A177-3AD203B41FA5}">
                      <a16:colId xmlns:a16="http://schemas.microsoft.com/office/drawing/2014/main" val="1732795546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solidFill>
                            <a:schemeClr val="tx2"/>
                          </a:solidFill>
                        </a:rPr>
                        <a:t>Саморегуляция</a:t>
                      </a:r>
                      <a:r>
                        <a:rPr lang="ru-RU" sz="3200" dirty="0" smtClean="0">
                          <a:solidFill>
                            <a:schemeClr val="tx2"/>
                          </a:solidFill>
                        </a:rPr>
                        <a:t> педагога</a:t>
                      </a:r>
                      <a:r>
                        <a:rPr lang="ru-RU" sz="3200" baseline="0" dirty="0" smtClean="0">
                          <a:solidFill>
                            <a:schemeClr val="tx2"/>
                          </a:solidFill>
                        </a:rPr>
                        <a:t> и обучающегося</a:t>
                      </a:r>
                      <a:endParaRPr lang="ru-RU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733446"/>
                  </a:ext>
                </a:extLst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5734372" y="1700808"/>
            <a:ext cx="0" cy="792088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998068" y="1687488"/>
            <a:ext cx="936104" cy="73340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966620" y="1700808"/>
            <a:ext cx="1008112" cy="792088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14927"/>
              </p:ext>
            </p:extLst>
          </p:nvPr>
        </p:nvGraphicFramePr>
        <p:xfrm>
          <a:off x="477788" y="2636912"/>
          <a:ext cx="11593289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41481">
                  <a:extLst>
                    <a:ext uri="{9D8B030D-6E8A-4147-A177-3AD203B41FA5}">
                      <a16:colId xmlns:a16="http://schemas.microsoft.com/office/drawing/2014/main" val="2150935480"/>
                    </a:ext>
                  </a:extLst>
                </a:gridCol>
                <a:gridCol w="3660784">
                  <a:extLst>
                    <a:ext uri="{9D8B030D-6E8A-4147-A177-3AD203B41FA5}">
                      <a16:colId xmlns:a16="http://schemas.microsoft.com/office/drawing/2014/main" val="4288898143"/>
                    </a:ext>
                  </a:extLst>
                </a:gridCol>
                <a:gridCol w="4291024">
                  <a:extLst>
                    <a:ext uri="{9D8B030D-6E8A-4147-A177-3AD203B41FA5}">
                      <a16:colId xmlns:a16="http://schemas.microsoft.com/office/drawing/2014/main" val="1009121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Концепция ограничений</a:t>
                      </a:r>
                      <a:endParaRPr lang="ru-RU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Стрессы, стрессоры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 Здоровье педагога.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 Способы гармонизации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</a:rPr>
                        <a:t> личности.</a:t>
                      </a:r>
                      <a:endParaRPr lang="ru-RU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Здоровьесберегающее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 взаимодействие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</a:rPr>
                        <a:t> педагога и обучающегося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</a:rPr>
                        <a:t>Рефлексия</a:t>
                      </a:r>
                      <a:endParaRPr lang="ru-RU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67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04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275" y="482600"/>
            <a:ext cx="4248472" cy="2844800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600" dirty="0" err="1" smtClean="0"/>
              <a:t>Саморегуляция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ru-RU" sz="4400" dirty="0" smtClean="0">
                <a:solidFill>
                  <a:schemeClr val="tx2"/>
                </a:solidFill>
              </a:rPr>
              <a:t>Означает умение принимать и ставить цели, контролировать, оценивать и корректировать их ход, полученные результаты.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7098" y="3933056"/>
            <a:ext cx="3351927" cy="1727200"/>
          </a:xfrm>
        </p:spPr>
        <p:txBody>
          <a:bodyPr rtlCol="0">
            <a:noAutofit/>
          </a:bodyPr>
          <a:lstStyle/>
          <a:p>
            <a:pPr rtl="0"/>
            <a:r>
              <a:rPr lang="ru-RU" sz="2800" dirty="0" smtClean="0"/>
              <a:t>Применительно к предметной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068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48" y="764704"/>
            <a:ext cx="4464495" cy="3781896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Формирование </a:t>
            </a:r>
            <a:r>
              <a:rPr lang="ru-RU" sz="4000" dirty="0" err="1" smtClean="0"/>
              <a:t>саморегуляции</a:t>
            </a:r>
            <a:r>
              <a:rPr lang="ru-RU" sz="4000" dirty="0" smtClean="0"/>
              <a:t> учебной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292" y="482600"/>
            <a:ext cx="6260371" cy="589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Понимается целенаправленно </a:t>
            </a:r>
            <a:r>
              <a:rPr lang="ru-RU" sz="3200" b="1" dirty="0" smtClean="0">
                <a:solidFill>
                  <a:schemeClr val="tx2"/>
                </a:solidFill>
              </a:rPr>
              <a:t>организуемый</a:t>
            </a:r>
            <a:r>
              <a:rPr lang="ru-RU" sz="3200" dirty="0" smtClean="0"/>
              <a:t> учителем </a:t>
            </a:r>
            <a:r>
              <a:rPr lang="ru-RU" sz="3200" b="1" dirty="0" smtClean="0">
                <a:solidFill>
                  <a:schemeClr val="tx2"/>
                </a:solidFill>
              </a:rPr>
              <a:t>процесс</a:t>
            </a:r>
            <a:r>
              <a:rPr lang="ru-RU" sz="3200" dirty="0" smtClean="0"/>
              <a:t> оказания первой помощи растущему </a:t>
            </a:r>
            <a:r>
              <a:rPr lang="ru-RU" sz="3200" b="1" dirty="0" smtClean="0">
                <a:solidFill>
                  <a:schemeClr val="tx2"/>
                </a:solidFill>
              </a:rPr>
              <a:t>человеку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в развитии </a:t>
            </a:r>
            <a:r>
              <a:rPr lang="ru-RU" sz="3200" dirty="0" smtClean="0"/>
              <a:t>тех </a:t>
            </a:r>
            <a:r>
              <a:rPr lang="ru-RU" sz="3200" b="1" dirty="0" smtClean="0">
                <a:solidFill>
                  <a:schemeClr val="tx2"/>
                </a:solidFill>
              </a:rPr>
              <a:t>качеств</a:t>
            </a:r>
            <a:r>
              <a:rPr lang="ru-RU" sz="3200" dirty="0" smtClean="0"/>
              <a:t> его личности, </a:t>
            </a:r>
            <a:r>
              <a:rPr lang="ru-RU" sz="3200" b="1" dirty="0" smtClean="0">
                <a:solidFill>
                  <a:schemeClr val="tx2"/>
                </a:solidFill>
              </a:rPr>
              <a:t>которые позволяют </a:t>
            </a:r>
            <a:r>
              <a:rPr lang="ru-RU" sz="3200" dirty="0" smtClean="0"/>
              <a:t>быть субъектом учебной деятельности, т.е. </a:t>
            </a:r>
            <a:r>
              <a:rPr lang="ru-RU" sz="3200" b="1" dirty="0" smtClean="0">
                <a:solidFill>
                  <a:schemeClr val="tx2"/>
                </a:solidFill>
              </a:rPr>
              <a:t>сознательно управлять </a:t>
            </a:r>
            <a:r>
              <a:rPr lang="ru-RU" sz="3200" dirty="0" smtClean="0"/>
              <a:t>ею (</a:t>
            </a:r>
            <a:r>
              <a:rPr lang="ru-RU" sz="3200" b="1" dirty="0" smtClean="0">
                <a:solidFill>
                  <a:schemeClr val="tx2"/>
                </a:solidFill>
              </a:rPr>
              <a:t>деятельностью</a:t>
            </a:r>
            <a:r>
              <a:rPr lang="ru-RU" sz="3200" dirty="0" smtClean="0"/>
              <a:t>).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2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9916" y="404664"/>
            <a:ext cx="89017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Условия формирования </a:t>
            </a:r>
          </a:p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саморегуляции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806380" y="220486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422004" y="2158990"/>
            <a:ext cx="432048" cy="7659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171321" y="2207172"/>
            <a:ext cx="432048" cy="714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99574"/>
              </p:ext>
            </p:extLst>
          </p:nvPr>
        </p:nvGraphicFramePr>
        <p:xfrm>
          <a:off x="189756" y="3212976"/>
          <a:ext cx="11377263" cy="35052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11065">
                  <a:extLst>
                    <a:ext uri="{9D8B030D-6E8A-4147-A177-3AD203B41FA5}">
                      <a16:colId xmlns:a16="http://schemas.microsoft.com/office/drawing/2014/main" val="1280333222"/>
                    </a:ext>
                  </a:extLst>
                </a:gridCol>
                <a:gridCol w="3938176">
                  <a:extLst>
                    <a:ext uri="{9D8B030D-6E8A-4147-A177-3AD203B41FA5}">
                      <a16:colId xmlns:a16="http://schemas.microsoft.com/office/drawing/2014/main" val="787543113"/>
                    </a:ext>
                  </a:extLst>
                </a:gridCol>
                <a:gridCol w="3228022">
                  <a:extLst>
                    <a:ext uri="{9D8B030D-6E8A-4147-A177-3AD203B41FA5}">
                      <a16:colId xmlns:a16="http://schemas.microsoft.com/office/drawing/2014/main" val="4233091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Формирование самоконтроля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самооценки,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рефлексии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и </a:t>
                      </a:r>
                      <a:r>
                        <a:rPr lang="ru-RU" sz="2800" dirty="0" err="1" smtClean="0">
                          <a:solidFill>
                            <a:schemeClr val="tx2"/>
                          </a:solidFill>
                        </a:rPr>
                        <a:t>самокоррекции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Достигается </a:t>
                      </a:r>
                      <a:r>
                        <a:rPr lang="ru-RU" sz="2800" dirty="0" err="1" smtClean="0">
                          <a:solidFill>
                            <a:schemeClr val="tx2"/>
                          </a:solidFill>
                        </a:rPr>
                        <a:t>саморегуляция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при использовании специальных приемов и средств, применяемых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</a:rPr>
                        <a:t> в процессе обучения.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Положительную динамику развития обеспечит включение ученика в оценочную деятельность.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4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9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2 формы в управлении процессов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форма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Жесткая регламентация ученика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/>
              <a:t>Система действий учащихся подается в готовом виде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 форма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Направление учащихся на решение поисковых задач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Проблемное обучение</a:t>
            </a:r>
            <a:endParaRPr lang="ru-RU" sz="4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430116" y="2708920"/>
            <a:ext cx="0" cy="72008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758708" y="2852936"/>
            <a:ext cx="0" cy="100811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95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А.С.Макаренко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chemeClr val="tx2"/>
                </a:solidFill>
              </a:rPr>
              <a:t>«Хорошая игра похожа на хорошую работу… В каждой игре есть прежде всего рабочее усилие и усилие мысли.»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3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артинки картинные диктант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608" y="260648"/>
            <a:ext cx="5186998" cy="389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картинки игра по русскому языку третий лишний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0316" y="3140968"/>
            <a:ext cx="4584509" cy="343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Картинки по запросу картинки игра по русскому языку редакто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8388" y="116632"/>
            <a:ext cx="5991225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Картинки по запросу игра по русскому языку путаниц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4012" y="200735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ниги в формате 16 x 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412013_TF02787940_TF02787940.potx" id="{BDCEC835-C025-45C0-8AD5-9D778732CF6A}" vid="{4E9A813A-BC9F-4772-8185-0F17D630CF68}"/>
    </a:ext>
  </a:extLst>
</a:theme>
</file>

<file path=ppt/theme/theme2.xml><?xml version="1.0" encoding="utf-8"?>
<a:theme xmlns:a="http://schemas.openxmlformats.org/drawingml/2006/main" name="Тема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со стопкой книг на голубом фоне (широкоэкранный формат)</Template>
  <TotalTime>0</TotalTime>
  <Words>239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Книги в формате 16 x 9</vt:lpstr>
      <vt:lpstr>Саморегуляция</vt:lpstr>
      <vt:lpstr>1. Выяснить, что обозначает термин саморегуляция.  2. Как формируется саморегуляция у школьников в учебной деятельности.  3. Использование различных приемов саморегуляции  на уроках. </vt:lpstr>
      <vt:lpstr>Презентация PowerPoint</vt:lpstr>
      <vt:lpstr>Саморегуляция</vt:lpstr>
      <vt:lpstr>Формирование саморегуляции учебной деятельности</vt:lpstr>
      <vt:lpstr>Презентация PowerPoint</vt:lpstr>
      <vt:lpstr>2 формы в управлении процессов</vt:lpstr>
      <vt:lpstr>А.С.Макаренко</vt:lpstr>
      <vt:lpstr>Презентация PowerPoint</vt:lpstr>
      <vt:lpstr>ПРИМЕР САМОРЕГУЛЯЦИИ</vt:lpstr>
      <vt:lpstr>Основные умения саморегуляции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2019-11-26T14:36:03Z</dcterms:created>
  <dcterms:modified xsi:type="dcterms:W3CDTF">2020-02-27T07:06:06Z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